
<file path=[Content_Types].xml><?xml version="1.0" encoding="utf-8"?>
<Types xmlns="http://schemas.openxmlformats.org/package/2006/content-types">
  <Default Extension="png" ContentType="image/png"/>
  <Default Extension="jpeg" ContentType="image/jpeg"/>
  <Default Extension="3gp" ContentType="video/3gpp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84" r:id="rId2"/>
    <p:sldMasterId id="2147483768" r:id="rId3"/>
  </p:sldMasterIdLst>
  <p:notesMasterIdLst>
    <p:notesMasterId r:id="rId30"/>
  </p:notesMasterIdLst>
  <p:sldIdLst>
    <p:sldId id="256" r:id="rId4"/>
    <p:sldId id="258" r:id="rId5"/>
    <p:sldId id="262" r:id="rId6"/>
    <p:sldId id="277" r:id="rId7"/>
    <p:sldId id="260" r:id="rId8"/>
    <p:sldId id="268" r:id="rId9"/>
    <p:sldId id="267" r:id="rId10"/>
    <p:sldId id="278" r:id="rId11"/>
    <p:sldId id="269" r:id="rId12"/>
    <p:sldId id="270" r:id="rId13"/>
    <p:sldId id="276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64" r:id="rId25"/>
    <p:sldId id="259" r:id="rId26"/>
    <p:sldId id="275" r:id="rId27"/>
    <p:sldId id="261" r:id="rId28"/>
    <p:sldId id="263" r:id="rId29"/>
  </p:sldIdLst>
  <p:sldSz cx="109728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6" y="78"/>
      </p:cViewPr>
      <p:guideLst>
        <p:guide orient="horz" pos="2160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50D957-C708-4029-B1F9-45DC5D109AFF}" type="doc">
      <dgm:prSet loTypeId="urn:microsoft.com/office/officeart/2005/8/layout/h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7392D69B-F01E-4B6B-9598-EE8F1F6797F0}">
      <dgm:prSet phldrT="[Texte]"/>
      <dgm:spPr/>
      <dgm:t>
        <a:bodyPr/>
        <a:lstStyle/>
        <a:p>
          <a:r>
            <a:rPr lang="fr-FR" dirty="0" smtClean="0"/>
            <a:t>Joystick</a:t>
          </a:r>
          <a:endParaRPr lang="fr-FR" dirty="0"/>
        </a:p>
      </dgm:t>
    </dgm:pt>
    <dgm:pt modelId="{9C10B7DF-BEB2-44FC-859B-2B312FA435AC}" type="parTrans" cxnId="{D3C1BEF0-E79C-41B9-B0EB-7EA91E1A583F}">
      <dgm:prSet/>
      <dgm:spPr/>
      <dgm:t>
        <a:bodyPr/>
        <a:lstStyle/>
        <a:p>
          <a:endParaRPr lang="fr-FR"/>
        </a:p>
      </dgm:t>
    </dgm:pt>
    <dgm:pt modelId="{C0E9DFB8-726D-4D2F-8BCD-0F025BABFD31}" type="sibTrans" cxnId="{D3C1BEF0-E79C-41B9-B0EB-7EA91E1A583F}">
      <dgm:prSet/>
      <dgm:spPr/>
      <dgm:t>
        <a:bodyPr/>
        <a:lstStyle/>
        <a:p>
          <a:endParaRPr lang="fr-FR"/>
        </a:p>
      </dgm:t>
    </dgm:pt>
    <dgm:pt modelId="{8C29CFB1-E9D4-491D-AE26-50A0BFFD56D5}">
      <dgm:prSet phldrT="[Texte]"/>
      <dgm:spPr/>
      <dgm:t>
        <a:bodyPr/>
        <a:lstStyle/>
        <a:p>
          <a:r>
            <a:rPr lang="fr-FR" dirty="0" err="1" smtClean="0"/>
            <a:t>Publishes</a:t>
          </a:r>
          <a:r>
            <a:rPr lang="fr-FR" dirty="0" smtClean="0"/>
            <a:t> Twist Messages</a:t>
          </a:r>
          <a:endParaRPr lang="fr-FR" dirty="0"/>
        </a:p>
      </dgm:t>
    </dgm:pt>
    <dgm:pt modelId="{5B44ADB3-4449-4B74-A1A6-2A86F15FE0CE}" type="parTrans" cxnId="{21C1CC06-091F-44E1-AE95-6F52D431BDD8}">
      <dgm:prSet/>
      <dgm:spPr/>
      <dgm:t>
        <a:bodyPr/>
        <a:lstStyle/>
        <a:p>
          <a:endParaRPr lang="fr-FR"/>
        </a:p>
      </dgm:t>
    </dgm:pt>
    <dgm:pt modelId="{CE03BA10-7CCC-4E81-BA92-9FE1CC0FA872}" type="sibTrans" cxnId="{21C1CC06-091F-44E1-AE95-6F52D431BDD8}">
      <dgm:prSet/>
      <dgm:spPr/>
      <dgm:t>
        <a:bodyPr/>
        <a:lstStyle/>
        <a:p>
          <a:endParaRPr lang="fr-FR"/>
        </a:p>
      </dgm:t>
    </dgm:pt>
    <dgm:pt modelId="{6B122420-768A-44AC-9842-6627C25A4D4A}">
      <dgm:prSet phldrT="[Texte]"/>
      <dgm:spPr/>
      <dgm:t>
        <a:bodyPr/>
        <a:lstStyle/>
        <a:p>
          <a:r>
            <a:rPr lang="fr-FR" dirty="0" err="1" smtClean="0"/>
            <a:t>Feed</a:t>
          </a:r>
          <a:r>
            <a:rPr lang="fr-FR" dirty="0" smtClean="0"/>
            <a:t> </a:t>
          </a:r>
          <a:r>
            <a:rPr lang="fr-FR" dirty="0" err="1" smtClean="0"/>
            <a:t>view</a:t>
          </a:r>
          <a:endParaRPr lang="fr-FR" dirty="0"/>
        </a:p>
      </dgm:t>
    </dgm:pt>
    <dgm:pt modelId="{DA2CC8B6-1557-4B17-A3E2-0DA038FABD7B}" type="parTrans" cxnId="{13DF582A-7F99-483D-B7AC-69118A7F5193}">
      <dgm:prSet/>
      <dgm:spPr/>
      <dgm:t>
        <a:bodyPr/>
        <a:lstStyle/>
        <a:p>
          <a:endParaRPr lang="fr-FR"/>
        </a:p>
      </dgm:t>
    </dgm:pt>
    <dgm:pt modelId="{6813050D-560D-4995-B13F-F04D2993CE18}" type="sibTrans" cxnId="{13DF582A-7F99-483D-B7AC-69118A7F5193}">
      <dgm:prSet/>
      <dgm:spPr/>
      <dgm:t>
        <a:bodyPr/>
        <a:lstStyle/>
        <a:p>
          <a:endParaRPr lang="fr-FR"/>
        </a:p>
      </dgm:t>
    </dgm:pt>
    <dgm:pt modelId="{EB59D683-3037-4907-B3FF-CFE8C1BC86CB}">
      <dgm:prSet phldrT="[Texte]"/>
      <dgm:spPr/>
      <dgm:t>
        <a:bodyPr/>
        <a:lstStyle/>
        <a:p>
          <a:r>
            <a:rPr lang="en-US" b="0" dirty="0" smtClean="0"/>
            <a:t>Polls camera topic and displays the received data on screen</a:t>
          </a:r>
          <a:endParaRPr lang="fr-FR" dirty="0"/>
        </a:p>
      </dgm:t>
    </dgm:pt>
    <dgm:pt modelId="{D62EDD0F-1017-4241-BF68-B7555AB0A855}" type="parTrans" cxnId="{88505C22-4E93-4C47-8575-BC6417C83AA8}">
      <dgm:prSet/>
      <dgm:spPr/>
      <dgm:t>
        <a:bodyPr/>
        <a:lstStyle/>
        <a:p>
          <a:endParaRPr lang="fr-FR"/>
        </a:p>
      </dgm:t>
    </dgm:pt>
    <dgm:pt modelId="{74C493AB-C62F-4EDB-9B50-9E7E308025A0}" type="sibTrans" cxnId="{88505C22-4E93-4C47-8575-BC6417C83AA8}">
      <dgm:prSet/>
      <dgm:spPr/>
      <dgm:t>
        <a:bodyPr/>
        <a:lstStyle/>
        <a:p>
          <a:endParaRPr lang="fr-FR"/>
        </a:p>
      </dgm:t>
    </dgm:pt>
    <dgm:pt modelId="{41A03ACC-2886-45FD-8A64-B9250B269DDC}" type="pres">
      <dgm:prSet presAssocID="{AA50D957-C708-4029-B1F9-45DC5D109AF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EA003613-D703-4942-8E56-A68363D033FC}" type="pres">
      <dgm:prSet presAssocID="{AA50D957-C708-4029-B1F9-45DC5D109AFF}" presName="tSp" presStyleCnt="0"/>
      <dgm:spPr/>
    </dgm:pt>
    <dgm:pt modelId="{F31E90C9-1948-47C4-A00F-1E08F978561A}" type="pres">
      <dgm:prSet presAssocID="{AA50D957-C708-4029-B1F9-45DC5D109AFF}" presName="bSp" presStyleCnt="0"/>
      <dgm:spPr/>
    </dgm:pt>
    <dgm:pt modelId="{18A253EE-BD95-42CF-91AE-70687BA97C6D}" type="pres">
      <dgm:prSet presAssocID="{AA50D957-C708-4029-B1F9-45DC5D109AFF}" presName="process" presStyleCnt="0"/>
      <dgm:spPr/>
    </dgm:pt>
    <dgm:pt modelId="{CD375FD9-5AB8-4209-BDB2-4AF20CD9043C}" type="pres">
      <dgm:prSet presAssocID="{7392D69B-F01E-4B6B-9598-EE8F1F6797F0}" presName="composite1" presStyleCnt="0"/>
      <dgm:spPr/>
    </dgm:pt>
    <dgm:pt modelId="{277EC935-108C-4D77-BB05-5DAE373BDCA3}" type="pres">
      <dgm:prSet presAssocID="{7392D69B-F01E-4B6B-9598-EE8F1F6797F0}" presName="dummyNode1" presStyleLbl="node1" presStyleIdx="0" presStyleCnt="2"/>
      <dgm:spPr/>
    </dgm:pt>
    <dgm:pt modelId="{167E8FF4-43E1-497E-BBF6-3B3E94F9DE5B}" type="pres">
      <dgm:prSet presAssocID="{7392D69B-F01E-4B6B-9598-EE8F1F6797F0}" presName="childNode1" presStyleLbl="bgAcc1" presStyleIdx="0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C05C641-D8F4-43D8-959D-05513D781A5D}" type="pres">
      <dgm:prSet presAssocID="{7392D69B-F01E-4B6B-9598-EE8F1F6797F0}" presName="childNode1tx" presStyleLbl="bgAcc1" presStyleIdx="0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04187E4-50B1-48FC-A834-BA63BC288644}" type="pres">
      <dgm:prSet presAssocID="{7392D69B-F01E-4B6B-9598-EE8F1F6797F0}" presName="parentNode1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661105A-1296-43B4-82F9-B5C8035EF806}" type="pres">
      <dgm:prSet presAssocID="{7392D69B-F01E-4B6B-9598-EE8F1F6797F0}" presName="connSite1" presStyleCnt="0"/>
      <dgm:spPr/>
    </dgm:pt>
    <dgm:pt modelId="{E313230F-BF14-4E8B-90AE-0FAB9DAE1A98}" type="pres">
      <dgm:prSet presAssocID="{C0E9DFB8-726D-4D2F-8BCD-0F025BABFD31}" presName="Name9" presStyleLbl="sibTrans2D1" presStyleIdx="0" presStyleCnt="1"/>
      <dgm:spPr/>
      <dgm:t>
        <a:bodyPr/>
        <a:lstStyle/>
        <a:p>
          <a:endParaRPr lang="fr-FR"/>
        </a:p>
      </dgm:t>
    </dgm:pt>
    <dgm:pt modelId="{E7A73C5B-7C81-4BD8-B204-4ABE53852013}" type="pres">
      <dgm:prSet presAssocID="{6B122420-768A-44AC-9842-6627C25A4D4A}" presName="composite2" presStyleCnt="0"/>
      <dgm:spPr/>
    </dgm:pt>
    <dgm:pt modelId="{901C3B94-B00F-4EA1-AEC7-8F57431D3891}" type="pres">
      <dgm:prSet presAssocID="{6B122420-768A-44AC-9842-6627C25A4D4A}" presName="dummyNode2" presStyleLbl="node1" presStyleIdx="0" presStyleCnt="2"/>
      <dgm:spPr/>
    </dgm:pt>
    <dgm:pt modelId="{FEB003D9-CBBF-4F25-9D82-0AC7FFB1E4B1}" type="pres">
      <dgm:prSet presAssocID="{6B122420-768A-44AC-9842-6627C25A4D4A}" presName="childNode2" presStyleLbl="bgAcc1" presStyleIdx="1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1744C57-D9D9-4E7A-8BF5-153318CCA7C9}" type="pres">
      <dgm:prSet presAssocID="{6B122420-768A-44AC-9842-6627C25A4D4A}" presName="childNode2tx" presStyleLbl="bgAcc1" presStyleIdx="1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354D9CB-028E-4516-912F-00824AA57EC6}" type="pres">
      <dgm:prSet presAssocID="{6B122420-768A-44AC-9842-6627C25A4D4A}" presName="parentNode2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A0B3872-3746-4ACC-B03B-406818BE2FA0}" type="pres">
      <dgm:prSet presAssocID="{6B122420-768A-44AC-9842-6627C25A4D4A}" presName="connSite2" presStyleCnt="0"/>
      <dgm:spPr/>
    </dgm:pt>
  </dgm:ptLst>
  <dgm:cxnLst>
    <dgm:cxn modelId="{D3C1BEF0-E79C-41B9-B0EB-7EA91E1A583F}" srcId="{AA50D957-C708-4029-B1F9-45DC5D109AFF}" destId="{7392D69B-F01E-4B6B-9598-EE8F1F6797F0}" srcOrd="0" destOrd="0" parTransId="{9C10B7DF-BEB2-44FC-859B-2B312FA435AC}" sibTransId="{C0E9DFB8-726D-4D2F-8BCD-0F025BABFD31}"/>
    <dgm:cxn modelId="{470896E8-BC43-4E2B-A676-FD83484568E4}" type="presOf" srcId="{EB59D683-3037-4907-B3FF-CFE8C1BC86CB}" destId="{FEB003D9-CBBF-4F25-9D82-0AC7FFB1E4B1}" srcOrd="0" destOrd="0" presId="urn:microsoft.com/office/officeart/2005/8/layout/hProcess4"/>
    <dgm:cxn modelId="{90B2040F-48CF-4290-BC9C-E6F0FB1EFF49}" type="presOf" srcId="{AA50D957-C708-4029-B1F9-45DC5D109AFF}" destId="{41A03ACC-2886-45FD-8A64-B9250B269DDC}" srcOrd="0" destOrd="0" presId="urn:microsoft.com/office/officeart/2005/8/layout/hProcess4"/>
    <dgm:cxn modelId="{F379BED1-83EC-42EB-B0C3-ABED3FF98C9F}" type="presOf" srcId="{7392D69B-F01E-4B6B-9598-EE8F1F6797F0}" destId="{E04187E4-50B1-48FC-A834-BA63BC288644}" srcOrd="0" destOrd="0" presId="urn:microsoft.com/office/officeart/2005/8/layout/hProcess4"/>
    <dgm:cxn modelId="{13DF582A-7F99-483D-B7AC-69118A7F5193}" srcId="{AA50D957-C708-4029-B1F9-45DC5D109AFF}" destId="{6B122420-768A-44AC-9842-6627C25A4D4A}" srcOrd="1" destOrd="0" parTransId="{DA2CC8B6-1557-4B17-A3E2-0DA038FABD7B}" sibTransId="{6813050D-560D-4995-B13F-F04D2993CE18}"/>
    <dgm:cxn modelId="{13EE1394-39B8-4F57-8D99-6CC8CA6B6CB0}" type="presOf" srcId="{8C29CFB1-E9D4-491D-AE26-50A0BFFD56D5}" destId="{0C05C641-D8F4-43D8-959D-05513D781A5D}" srcOrd="1" destOrd="0" presId="urn:microsoft.com/office/officeart/2005/8/layout/hProcess4"/>
    <dgm:cxn modelId="{21C1CC06-091F-44E1-AE95-6F52D431BDD8}" srcId="{7392D69B-F01E-4B6B-9598-EE8F1F6797F0}" destId="{8C29CFB1-E9D4-491D-AE26-50A0BFFD56D5}" srcOrd="0" destOrd="0" parTransId="{5B44ADB3-4449-4B74-A1A6-2A86F15FE0CE}" sibTransId="{CE03BA10-7CCC-4E81-BA92-9FE1CC0FA872}"/>
    <dgm:cxn modelId="{94D6FCB6-AA41-459A-B527-E5804010DD65}" type="presOf" srcId="{C0E9DFB8-726D-4D2F-8BCD-0F025BABFD31}" destId="{E313230F-BF14-4E8B-90AE-0FAB9DAE1A98}" srcOrd="0" destOrd="0" presId="urn:microsoft.com/office/officeart/2005/8/layout/hProcess4"/>
    <dgm:cxn modelId="{56817003-EBF4-4010-B1BD-D83118ED29C3}" type="presOf" srcId="{EB59D683-3037-4907-B3FF-CFE8C1BC86CB}" destId="{E1744C57-D9D9-4E7A-8BF5-153318CCA7C9}" srcOrd="1" destOrd="0" presId="urn:microsoft.com/office/officeart/2005/8/layout/hProcess4"/>
    <dgm:cxn modelId="{88505C22-4E93-4C47-8575-BC6417C83AA8}" srcId="{6B122420-768A-44AC-9842-6627C25A4D4A}" destId="{EB59D683-3037-4907-B3FF-CFE8C1BC86CB}" srcOrd="0" destOrd="0" parTransId="{D62EDD0F-1017-4241-BF68-B7555AB0A855}" sibTransId="{74C493AB-C62F-4EDB-9B50-9E7E308025A0}"/>
    <dgm:cxn modelId="{FB4079E2-340C-4D82-8A21-70B78BCA6485}" type="presOf" srcId="{6B122420-768A-44AC-9842-6627C25A4D4A}" destId="{9354D9CB-028E-4516-912F-00824AA57EC6}" srcOrd="0" destOrd="0" presId="urn:microsoft.com/office/officeart/2005/8/layout/hProcess4"/>
    <dgm:cxn modelId="{C5FB8860-C833-48A8-B0E4-1E5111BCB503}" type="presOf" srcId="{8C29CFB1-E9D4-491D-AE26-50A0BFFD56D5}" destId="{167E8FF4-43E1-497E-BBF6-3B3E94F9DE5B}" srcOrd="0" destOrd="0" presId="urn:microsoft.com/office/officeart/2005/8/layout/hProcess4"/>
    <dgm:cxn modelId="{1767D8A0-EA1F-401C-816E-C42B299C27C4}" type="presParOf" srcId="{41A03ACC-2886-45FD-8A64-B9250B269DDC}" destId="{EA003613-D703-4942-8E56-A68363D033FC}" srcOrd="0" destOrd="0" presId="urn:microsoft.com/office/officeart/2005/8/layout/hProcess4"/>
    <dgm:cxn modelId="{4E96488C-6164-45A6-B3C3-6FF3159C548D}" type="presParOf" srcId="{41A03ACC-2886-45FD-8A64-B9250B269DDC}" destId="{F31E90C9-1948-47C4-A00F-1E08F978561A}" srcOrd="1" destOrd="0" presId="urn:microsoft.com/office/officeart/2005/8/layout/hProcess4"/>
    <dgm:cxn modelId="{BC11D768-96B4-4707-8BF4-DDB8FAD0F72E}" type="presParOf" srcId="{41A03ACC-2886-45FD-8A64-B9250B269DDC}" destId="{18A253EE-BD95-42CF-91AE-70687BA97C6D}" srcOrd="2" destOrd="0" presId="urn:microsoft.com/office/officeart/2005/8/layout/hProcess4"/>
    <dgm:cxn modelId="{181B17AB-4501-4123-8907-4A6EBC2ED621}" type="presParOf" srcId="{18A253EE-BD95-42CF-91AE-70687BA97C6D}" destId="{CD375FD9-5AB8-4209-BDB2-4AF20CD9043C}" srcOrd="0" destOrd="0" presId="urn:microsoft.com/office/officeart/2005/8/layout/hProcess4"/>
    <dgm:cxn modelId="{E72402A7-AD99-4A7E-A7D4-787DCB87560D}" type="presParOf" srcId="{CD375FD9-5AB8-4209-BDB2-4AF20CD9043C}" destId="{277EC935-108C-4D77-BB05-5DAE373BDCA3}" srcOrd="0" destOrd="0" presId="urn:microsoft.com/office/officeart/2005/8/layout/hProcess4"/>
    <dgm:cxn modelId="{3D6A4AD8-CE50-49DB-BD53-BA38C1E3BF23}" type="presParOf" srcId="{CD375FD9-5AB8-4209-BDB2-4AF20CD9043C}" destId="{167E8FF4-43E1-497E-BBF6-3B3E94F9DE5B}" srcOrd="1" destOrd="0" presId="urn:microsoft.com/office/officeart/2005/8/layout/hProcess4"/>
    <dgm:cxn modelId="{FAF3DA83-471E-450A-8DCF-F10595F37399}" type="presParOf" srcId="{CD375FD9-5AB8-4209-BDB2-4AF20CD9043C}" destId="{0C05C641-D8F4-43D8-959D-05513D781A5D}" srcOrd="2" destOrd="0" presId="urn:microsoft.com/office/officeart/2005/8/layout/hProcess4"/>
    <dgm:cxn modelId="{357FE684-D45C-4B58-B005-0113427A7DA7}" type="presParOf" srcId="{CD375FD9-5AB8-4209-BDB2-4AF20CD9043C}" destId="{E04187E4-50B1-48FC-A834-BA63BC288644}" srcOrd="3" destOrd="0" presId="urn:microsoft.com/office/officeart/2005/8/layout/hProcess4"/>
    <dgm:cxn modelId="{3523CEA6-9A9F-49F0-83A3-0F8E7AD26B3A}" type="presParOf" srcId="{CD375FD9-5AB8-4209-BDB2-4AF20CD9043C}" destId="{E661105A-1296-43B4-82F9-B5C8035EF806}" srcOrd="4" destOrd="0" presId="urn:microsoft.com/office/officeart/2005/8/layout/hProcess4"/>
    <dgm:cxn modelId="{C75CBE07-0FC2-49DD-99C6-BEE8AE8EBCB5}" type="presParOf" srcId="{18A253EE-BD95-42CF-91AE-70687BA97C6D}" destId="{E313230F-BF14-4E8B-90AE-0FAB9DAE1A98}" srcOrd="1" destOrd="0" presId="urn:microsoft.com/office/officeart/2005/8/layout/hProcess4"/>
    <dgm:cxn modelId="{672D3315-7E45-48EB-83CB-117ED6CCDCCD}" type="presParOf" srcId="{18A253EE-BD95-42CF-91AE-70687BA97C6D}" destId="{E7A73C5B-7C81-4BD8-B204-4ABE53852013}" srcOrd="2" destOrd="0" presId="urn:microsoft.com/office/officeart/2005/8/layout/hProcess4"/>
    <dgm:cxn modelId="{A8D35FD4-F186-4173-8DCF-BCEA98086353}" type="presParOf" srcId="{E7A73C5B-7C81-4BD8-B204-4ABE53852013}" destId="{901C3B94-B00F-4EA1-AEC7-8F57431D3891}" srcOrd="0" destOrd="0" presId="urn:microsoft.com/office/officeart/2005/8/layout/hProcess4"/>
    <dgm:cxn modelId="{92B31485-007E-4272-9BA1-1FF695B9469C}" type="presParOf" srcId="{E7A73C5B-7C81-4BD8-B204-4ABE53852013}" destId="{FEB003D9-CBBF-4F25-9D82-0AC7FFB1E4B1}" srcOrd="1" destOrd="0" presId="urn:microsoft.com/office/officeart/2005/8/layout/hProcess4"/>
    <dgm:cxn modelId="{90D0A6EB-4306-4A71-B21C-6274E50FC657}" type="presParOf" srcId="{E7A73C5B-7C81-4BD8-B204-4ABE53852013}" destId="{E1744C57-D9D9-4E7A-8BF5-153318CCA7C9}" srcOrd="2" destOrd="0" presId="urn:microsoft.com/office/officeart/2005/8/layout/hProcess4"/>
    <dgm:cxn modelId="{96519772-F5F9-4D13-9965-0E85CC7D04EF}" type="presParOf" srcId="{E7A73C5B-7C81-4BD8-B204-4ABE53852013}" destId="{9354D9CB-028E-4516-912F-00824AA57EC6}" srcOrd="3" destOrd="0" presId="urn:microsoft.com/office/officeart/2005/8/layout/hProcess4"/>
    <dgm:cxn modelId="{1984A05B-AD40-49B5-AE63-FCE12B8CCF80}" type="presParOf" srcId="{E7A73C5B-7C81-4BD8-B204-4ABE53852013}" destId="{4A0B3872-3746-4ACC-B03B-406818BE2FA0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A33CA4-8F8E-4B42-9E6B-E2BEB36DF90E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37F0EA38-EFEF-4808-98D6-ABE4654E5343}">
      <dgm:prSet phldrT="[Texte]"/>
      <dgm:spPr/>
      <dgm:t>
        <a:bodyPr/>
        <a:lstStyle/>
        <a:p>
          <a:r>
            <a:rPr lang="fr-FR" dirty="0" smtClean="0"/>
            <a:t>ROS</a:t>
          </a:r>
          <a:endParaRPr lang="fr-FR" dirty="0"/>
        </a:p>
      </dgm:t>
    </dgm:pt>
    <dgm:pt modelId="{0EE8F450-0938-4A4A-8A5A-2BD3822DA73A}" type="parTrans" cxnId="{BC7786B4-FD26-43D6-BB95-138DDEBD33BB}">
      <dgm:prSet/>
      <dgm:spPr/>
      <dgm:t>
        <a:bodyPr/>
        <a:lstStyle/>
        <a:p>
          <a:endParaRPr lang="fr-FR"/>
        </a:p>
      </dgm:t>
    </dgm:pt>
    <dgm:pt modelId="{1550BD7E-72FB-4329-864C-69C878348145}" type="sibTrans" cxnId="{BC7786B4-FD26-43D6-BB95-138DDEBD33BB}">
      <dgm:prSet/>
      <dgm:spPr/>
      <dgm:t>
        <a:bodyPr/>
        <a:lstStyle/>
        <a:p>
          <a:endParaRPr lang="fr-FR"/>
        </a:p>
      </dgm:t>
    </dgm:pt>
    <dgm:pt modelId="{6443129C-8206-48A2-9930-2E7A19882770}">
      <dgm:prSet phldrT="[Texte]"/>
      <dgm:spPr/>
      <dgm:t>
        <a:bodyPr/>
        <a:lstStyle/>
        <a:p>
          <a:r>
            <a:rPr lang="fr-FR" dirty="0" err="1" smtClean="0"/>
            <a:t>Powerful</a:t>
          </a:r>
          <a:r>
            <a:rPr lang="fr-FR" dirty="0" smtClean="0"/>
            <a:t> </a:t>
          </a:r>
          <a:r>
            <a:rPr lang="fr-FR" dirty="0" err="1" smtClean="0"/>
            <a:t>tool</a:t>
          </a:r>
          <a:endParaRPr lang="fr-FR" dirty="0"/>
        </a:p>
      </dgm:t>
    </dgm:pt>
    <dgm:pt modelId="{77E4985D-B19A-4914-8CEB-49E52AB2FF8E}" type="parTrans" cxnId="{52809012-DF3B-44F0-BF29-7B6F2175383D}">
      <dgm:prSet/>
      <dgm:spPr/>
      <dgm:t>
        <a:bodyPr/>
        <a:lstStyle/>
        <a:p>
          <a:endParaRPr lang="fr-FR"/>
        </a:p>
      </dgm:t>
    </dgm:pt>
    <dgm:pt modelId="{0890E6A8-093A-4DCF-898C-09DEDB6D96A8}" type="sibTrans" cxnId="{52809012-DF3B-44F0-BF29-7B6F2175383D}">
      <dgm:prSet/>
      <dgm:spPr/>
      <dgm:t>
        <a:bodyPr/>
        <a:lstStyle/>
        <a:p>
          <a:endParaRPr lang="fr-FR"/>
        </a:p>
      </dgm:t>
    </dgm:pt>
    <dgm:pt modelId="{693A61C6-1B40-4C16-954F-9FBC2E7FEA18}">
      <dgm:prSet phldrT="[Texte]"/>
      <dgm:spPr/>
      <dgm:t>
        <a:bodyPr/>
        <a:lstStyle/>
        <a:p>
          <a:r>
            <a:rPr lang="fr-FR" dirty="0" smtClean="0"/>
            <a:t>Navigation</a:t>
          </a:r>
          <a:endParaRPr lang="fr-FR" dirty="0"/>
        </a:p>
      </dgm:t>
    </dgm:pt>
    <dgm:pt modelId="{466D06F5-73B0-4002-8DF1-49DEAD28D008}" type="parTrans" cxnId="{1910BA1A-844A-49DD-A267-74A7B0FA1423}">
      <dgm:prSet/>
      <dgm:spPr/>
      <dgm:t>
        <a:bodyPr/>
        <a:lstStyle/>
        <a:p>
          <a:endParaRPr lang="fr-FR"/>
        </a:p>
      </dgm:t>
    </dgm:pt>
    <dgm:pt modelId="{3611F903-7E7C-4BA4-A6ED-38052417616C}" type="sibTrans" cxnId="{1910BA1A-844A-49DD-A267-74A7B0FA1423}">
      <dgm:prSet/>
      <dgm:spPr/>
      <dgm:t>
        <a:bodyPr/>
        <a:lstStyle/>
        <a:p>
          <a:endParaRPr lang="fr-FR"/>
        </a:p>
      </dgm:t>
    </dgm:pt>
    <dgm:pt modelId="{0355372E-28D7-451C-90E5-55AB6685DCBD}">
      <dgm:prSet phldrT="[Texte]"/>
      <dgm:spPr/>
      <dgm:t>
        <a:bodyPr/>
        <a:lstStyle/>
        <a:p>
          <a:r>
            <a:rPr lang="fr-FR" dirty="0" smtClean="0"/>
            <a:t> A lot of </a:t>
          </a:r>
          <a:r>
            <a:rPr lang="fr-FR" dirty="0" err="1" smtClean="0"/>
            <a:t>parameters</a:t>
          </a:r>
          <a:endParaRPr lang="fr-FR" dirty="0"/>
        </a:p>
      </dgm:t>
    </dgm:pt>
    <dgm:pt modelId="{D10188ED-CD85-4E3A-925F-EDF58E3B9BA9}" type="parTrans" cxnId="{2F0E2CCA-F7A6-466C-8B58-9C46042DCA5D}">
      <dgm:prSet/>
      <dgm:spPr/>
      <dgm:t>
        <a:bodyPr/>
        <a:lstStyle/>
        <a:p>
          <a:endParaRPr lang="fr-FR"/>
        </a:p>
      </dgm:t>
    </dgm:pt>
    <dgm:pt modelId="{28E5CB2E-28D5-4B68-9F9C-F2BD458F3EEC}" type="sibTrans" cxnId="{2F0E2CCA-F7A6-466C-8B58-9C46042DCA5D}">
      <dgm:prSet/>
      <dgm:spPr/>
      <dgm:t>
        <a:bodyPr/>
        <a:lstStyle/>
        <a:p>
          <a:endParaRPr lang="fr-FR"/>
        </a:p>
      </dgm:t>
    </dgm:pt>
    <dgm:pt modelId="{C783429B-D7FC-43C1-88C4-1EC59571DA3A}">
      <dgm:prSet phldrT="[Texte]"/>
      <dgm:spPr/>
      <dgm:t>
        <a:bodyPr/>
        <a:lstStyle/>
        <a:p>
          <a:r>
            <a:rPr lang="fr-FR" dirty="0" smtClean="0"/>
            <a:t>Android</a:t>
          </a:r>
          <a:endParaRPr lang="fr-FR" dirty="0"/>
        </a:p>
      </dgm:t>
    </dgm:pt>
    <dgm:pt modelId="{954C7FCC-AA17-4225-9DAB-0CFF034977BD}" type="parTrans" cxnId="{91817FDE-AF8E-4162-B064-B2448BBC9036}">
      <dgm:prSet/>
      <dgm:spPr/>
      <dgm:t>
        <a:bodyPr/>
        <a:lstStyle/>
        <a:p>
          <a:endParaRPr lang="fr-FR"/>
        </a:p>
      </dgm:t>
    </dgm:pt>
    <dgm:pt modelId="{ED39580F-89A4-4E3C-9B06-4257A2072CDA}" type="sibTrans" cxnId="{91817FDE-AF8E-4162-B064-B2448BBC9036}">
      <dgm:prSet/>
      <dgm:spPr/>
      <dgm:t>
        <a:bodyPr/>
        <a:lstStyle/>
        <a:p>
          <a:endParaRPr lang="fr-FR"/>
        </a:p>
      </dgm:t>
    </dgm:pt>
    <dgm:pt modelId="{0D763D37-E23A-45A0-8FC5-F7BCF526A0FA}">
      <dgm:prSet phldrT="[Texte]"/>
      <dgm:spPr/>
      <dgm:t>
        <a:bodyPr/>
        <a:lstStyle/>
        <a:p>
          <a:r>
            <a:rPr lang="fr-FR" dirty="0" smtClean="0"/>
            <a:t> Time </a:t>
          </a:r>
          <a:r>
            <a:rPr lang="fr-FR" dirty="0" err="1" smtClean="0"/>
            <a:t>spent</a:t>
          </a:r>
          <a:r>
            <a:rPr lang="fr-FR" dirty="0" smtClean="0"/>
            <a:t> on code</a:t>
          </a:r>
          <a:endParaRPr lang="fr-FR" dirty="0"/>
        </a:p>
      </dgm:t>
    </dgm:pt>
    <dgm:pt modelId="{CCC0156F-7A4A-44B9-9275-EFC28C7EFEF9}" type="parTrans" cxnId="{76A5AE21-30B2-4E62-9E0C-9E3B758E08A1}">
      <dgm:prSet/>
      <dgm:spPr/>
      <dgm:t>
        <a:bodyPr/>
        <a:lstStyle/>
        <a:p>
          <a:endParaRPr lang="fr-FR"/>
        </a:p>
      </dgm:t>
    </dgm:pt>
    <dgm:pt modelId="{CB2F05AC-5B81-4BA9-91E5-796429FCA137}" type="sibTrans" cxnId="{76A5AE21-30B2-4E62-9E0C-9E3B758E08A1}">
      <dgm:prSet/>
      <dgm:spPr/>
      <dgm:t>
        <a:bodyPr/>
        <a:lstStyle/>
        <a:p>
          <a:endParaRPr lang="fr-FR"/>
        </a:p>
      </dgm:t>
    </dgm:pt>
    <dgm:pt modelId="{3AE6652A-A105-4485-A4F0-DC8B5FB7F34A}" type="pres">
      <dgm:prSet presAssocID="{D1A33CA4-8F8E-4B42-9E6B-E2BEB36DF90E}" presName="Name0" presStyleCnt="0">
        <dgm:presLayoutVars>
          <dgm:dir/>
          <dgm:animLvl val="lvl"/>
          <dgm:resizeHandles val="exact"/>
        </dgm:presLayoutVars>
      </dgm:prSet>
      <dgm:spPr/>
    </dgm:pt>
    <dgm:pt modelId="{3832DA84-7196-41BB-88DD-5063E2F56B96}" type="pres">
      <dgm:prSet presAssocID="{37F0EA38-EFEF-4808-98D6-ABE4654E5343}" presName="composite" presStyleCnt="0"/>
      <dgm:spPr/>
    </dgm:pt>
    <dgm:pt modelId="{61557826-D6B0-498F-BBA0-7449BBFBDE25}" type="pres">
      <dgm:prSet presAssocID="{37F0EA38-EFEF-4808-98D6-ABE4654E5343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AEA8D89-13C4-4DFC-9C47-C6304EAC3F10}" type="pres">
      <dgm:prSet presAssocID="{37F0EA38-EFEF-4808-98D6-ABE4654E5343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77F3330-DCCD-42C5-A0EC-DDFE2D5E9E90}" type="pres">
      <dgm:prSet presAssocID="{1550BD7E-72FB-4329-864C-69C878348145}" presName="space" presStyleCnt="0"/>
      <dgm:spPr/>
    </dgm:pt>
    <dgm:pt modelId="{E6E2EB63-47C3-4865-A062-FB9273E30B80}" type="pres">
      <dgm:prSet presAssocID="{693A61C6-1B40-4C16-954F-9FBC2E7FEA18}" presName="composite" presStyleCnt="0"/>
      <dgm:spPr/>
    </dgm:pt>
    <dgm:pt modelId="{5F4F22EB-9261-4365-913E-2CA4120213ED}" type="pres">
      <dgm:prSet presAssocID="{693A61C6-1B40-4C16-954F-9FBC2E7FEA18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707A3D8-1F17-4F0A-BB54-8285D4590E85}" type="pres">
      <dgm:prSet presAssocID="{693A61C6-1B40-4C16-954F-9FBC2E7FEA18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304C340-9A45-4FB8-8E11-2E2A5E312485}" type="pres">
      <dgm:prSet presAssocID="{3611F903-7E7C-4BA4-A6ED-38052417616C}" presName="space" presStyleCnt="0"/>
      <dgm:spPr/>
    </dgm:pt>
    <dgm:pt modelId="{77BB3D8A-AF5C-4180-B76B-97D83E526D92}" type="pres">
      <dgm:prSet presAssocID="{C783429B-D7FC-43C1-88C4-1EC59571DA3A}" presName="composite" presStyleCnt="0"/>
      <dgm:spPr/>
    </dgm:pt>
    <dgm:pt modelId="{F566C515-FB11-4B3E-A920-297543FD5485}" type="pres">
      <dgm:prSet presAssocID="{C783429B-D7FC-43C1-88C4-1EC59571DA3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6298742E-02D4-44BC-BD26-BC6131AEF7DC}" type="pres">
      <dgm:prSet presAssocID="{C783429B-D7FC-43C1-88C4-1EC59571DA3A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C7786B4-FD26-43D6-BB95-138DDEBD33BB}" srcId="{D1A33CA4-8F8E-4B42-9E6B-E2BEB36DF90E}" destId="{37F0EA38-EFEF-4808-98D6-ABE4654E5343}" srcOrd="0" destOrd="0" parTransId="{0EE8F450-0938-4A4A-8A5A-2BD3822DA73A}" sibTransId="{1550BD7E-72FB-4329-864C-69C878348145}"/>
    <dgm:cxn modelId="{76A5AE21-30B2-4E62-9E0C-9E3B758E08A1}" srcId="{C783429B-D7FC-43C1-88C4-1EC59571DA3A}" destId="{0D763D37-E23A-45A0-8FC5-F7BCF526A0FA}" srcOrd="0" destOrd="0" parTransId="{CCC0156F-7A4A-44B9-9275-EFC28C7EFEF9}" sibTransId="{CB2F05AC-5B81-4BA9-91E5-796429FCA137}"/>
    <dgm:cxn modelId="{2B985452-B68D-4866-A664-3D4E54FAC007}" type="presOf" srcId="{693A61C6-1B40-4C16-954F-9FBC2E7FEA18}" destId="{5F4F22EB-9261-4365-913E-2CA4120213ED}" srcOrd="0" destOrd="0" presId="urn:microsoft.com/office/officeart/2005/8/layout/hList1"/>
    <dgm:cxn modelId="{BD805AC7-6D33-45F2-A651-F256182B5077}" type="presOf" srcId="{6443129C-8206-48A2-9930-2E7A19882770}" destId="{8AEA8D89-13C4-4DFC-9C47-C6304EAC3F10}" srcOrd="0" destOrd="0" presId="urn:microsoft.com/office/officeart/2005/8/layout/hList1"/>
    <dgm:cxn modelId="{2F0E2CCA-F7A6-466C-8B58-9C46042DCA5D}" srcId="{693A61C6-1B40-4C16-954F-9FBC2E7FEA18}" destId="{0355372E-28D7-451C-90E5-55AB6685DCBD}" srcOrd="0" destOrd="0" parTransId="{D10188ED-CD85-4E3A-925F-EDF58E3B9BA9}" sibTransId="{28E5CB2E-28D5-4B68-9F9C-F2BD458F3EEC}"/>
    <dgm:cxn modelId="{91817FDE-AF8E-4162-B064-B2448BBC9036}" srcId="{D1A33CA4-8F8E-4B42-9E6B-E2BEB36DF90E}" destId="{C783429B-D7FC-43C1-88C4-1EC59571DA3A}" srcOrd="2" destOrd="0" parTransId="{954C7FCC-AA17-4225-9DAB-0CFF034977BD}" sibTransId="{ED39580F-89A4-4E3C-9B06-4257A2072CDA}"/>
    <dgm:cxn modelId="{52809012-DF3B-44F0-BF29-7B6F2175383D}" srcId="{37F0EA38-EFEF-4808-98D6-ABE4654E5343}" destId="{6443129C-8206-48A2-9930-2E7A19882770}" srcOrd="0" destOrd="0" parTransId="{77E4985D-B19A-4914-8CEB-49E52AB2FF8E}" sibTransId="{0890E6A8-093A-4DCF-898C-09DEDB6D96A8}"/>
    <dgm:cxn modelId="{87DB6C87-E286-48DD-AB7F-C5F3A7CDF24F}" type="presOf" srcId="{0D763D37-E23A-45A0-8FC5-F7BCF526A0FA}" destId="{6298742E-02D4-44BC-BD26-BC6131AEF7DC}" srcOrd="0" destOrd="0" presId="urn:microsoft.com/office/officeart/2005/8/layout/hList1"/>
    <dgm:cxn modelId="{1D278EA3-5B75-4483-8D61-581FA6AC5099}" type="presOf" srcId="{C783429B-D7FC-43C1-88C4-1EC59571DA3A}" destId="{F566C515-FB11-4B3E-A920-297543FD5485}" srcOrd="0" destOrd="0" presId="urn:microsoft.com/office/officeart/2005/8/layout/hList1"/>
    <dgm:cxn modelId="{74859E35-4984-4F60-ABF0-80D2A08588F4}" type="presOf" srcId="{37F0EA38-EFEF-4808-98D6-ABE4654E5343}" destId="{61557826-D6B0-498F-BBA0-7449BBFBDE25}" srcOrd="0" destOrd="0" presId="urn:microsoft.com/office/officeart/2005/8/layout/hList1"/>
    <dgm:cxn modelId="{DE90A15D-7162-46DE-813C-B9ECBBDFF8D5}" type="presOf" srcId="{D1A33CA4-8F8E-4B42-9E6B-E2BEB36DF90E}" destId="{3AE6652A-A105-4485-A4F0-DC8B5FB7F34A}" srcOrd="0" destOrd="0" presId="urn:microsoft.com/office/officeart/2005/8/layout/hList1"/>
    <dgm:cxn modelId="{1910BA1A-844A-49DD-A267-74A7B0FA1423}" srcId="{D1A33CA4-8F8E-4B42-9E6B-E2BEB36DF90E}" destId="{693A61C6-1B40-4C16-954F-9FBC2E7FEA18}" srcOrd="1" destOrd="0" parTransId="{466D06F5-73B0-4002-8DF1-49DEAD28D008}" sibTransId="{3611F903-7E7C-4BA4-A6ED-38052417616C}"/>
    <dgm:cxn modelId="{6774A7D4-4F96-46B6-841D-69FFFD19723E}" type="presOf" srcId="{0355372E-28D7-451C-90E5-55AB6685DCBD}" destId="{6707A3D8-1F17-4F0A-BB54-8285D4590E85}" srcOrd="0" destOrd="0" presId="urn:microsoft.com/office/officeart/2005/8/layout/hList1"/>
    <dgm:cxn modelId="{C30F199B-4454-4DDA-A105-6996BCD6C361}" type="presParOf" srcId="{3AE6652A-A105-4485-A4F0-DC8B5FB7F34A}" destId="{3832DA84-7196-41BB-88DD-5063E2F56B96}" srcOrd="0" destOrd="0" presId="urn:microsoft.com/office/officeart/2005/8/layout/hList1"/>
    <dgm:cxn modelId="{40478785-2AB2-447D-A971-14665421DE33}" type="presParOf" srcId="{3832DA84-7196-41BB-88DD-5063E2F56B96}" destId="{61557826-D6B0-498F-BBA0-7449BBFBDE25}" srcOrd="0" destOrd="0" presId="urn:microsoft.com/office/officeart/2005/8/layout/hList1"/>
    <dgm:cxn modelId="{7C882EC2-CA97-491C-A528-59A7CCF9E557}" type="presParOf" srcId="{3832DA84-7196-41BB-88DD-5063E2F56B96}" destId="{8AEA8D89-13C4-4DFC-9C47-C6304EAC3F10}" srcOrd="1" destOrd="0" presId="urn:microsoft.com/office/officeart/2005/8/layout/hList1"/>
    <dgm:cxn modelId="{9D11A9FD-410B-48B1-A5AE-5E8642F2048E}" type="presParOf" srcId="{3AE6652A-A105-4485-A4F0-DC8B5FB7F34A}" destId="{877F3330-DCCD-42C5-A0EC-DDFE2D5E9E90}" srcOrd="1" destOrd="0" presId="urn:microsoft.com/office/officeart/2005/8/layout/hList1"/>
    <dgm:cxn modelId="{8463CB73-A961-4BB9-BA7A-813F3CC83C3A}" type="presParOf" srcId="{3AE6652A-A105-4485-A4F0-DC8B5FB7F34A}" destId="{E6E2EB63-47C3-4865-A062-FB9273E30B80}" srcOrd="2" destOrd="0" presId="urn:microsoft.com/office/officeart/2005/8/layout/hList1"/>
    <dgm:cxn modelId="{D3EF8819-372E-4328-A76F-881358D27A39}" type="presParOf" srcId="{E6E2EB63-47C3-4865-A062-FB9273E30B80}" destId="{5F4F22EB-9261-4365-913E-2CA4120213ED}" srcOrd="0" destOrd="0" presId="urn:microsoft.com/office/officeart/2005/8/layout/hList1"/>
    <dgm:cxn modelId="{C73ECF7C-925F-40E6-9DED-C779E3ECEAE1}" type="presParOf" srcId="{E6E2EB63-47C3-4865-A062-FB9273E30B80}" destId="{6707A3D8-1F17-4F0A-BB54-8285D4590E85}" srcOrd="1" destOrd="0" presId="urn:microsoft.com/office/officeart/2005/8/layout/hList1"/>
    <dgm:cxn modelId="{38FFCF28-D0BE-479F-A793-E279A292F5FF}" type="presParOf" srcId="{3AE6652A-A105-4485-A4F0-DC8B5FB7F34A}" destId="{4304C340-9A45-4FB8-8E11-2E2A5E312485}" srcOrd="3" destOrd="0" presId="urn:microsoft.com/office/officeart/2005/8/layout/hList1"/>
    <dgm:cxn modelId="{A7E07B57-1067-4E8F-8F2B-6384A7920EF3}" type="presParOf" srcId="{3AE6652A-A105-4485-A4F0-DC8B5FB7F34A}" destId="{77BB3D8A-AF5C-4180-B76B-97D83E526D92}" srcOrd="4" destOrd="0" presId="urn:microsoft.com/office/officeart/2005/8/layout/hList1"/>
    <dgm:cxn modelId="{295BB9A6-1F27-4180-A4E2-8486417F1169}" type="presParOf" srcId="{77BB3D8A-AF5C-4180-B76B-97D83E526D92}" destId="{F566C515-FB11-4B3E-A920-297543FD5485}" srcOrd="0" destOrd="0" presId="urn:microsoft.com/office/officeart/2005/8/layout/hList1"/>
    <dgm:cxn modelId="{A1E33BC1-BAB9-465D-8BAD-888B0FDB9000}" type="presParOf" srcId="{77BB3D8A-AF5C-4180-B76B-97D83E526D92}" destId="{6298742E-02D4-44BC-BD26-BC6131AEF7D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7E8FF4-43E1-497E-BBF6-3B3E94F9DE5B}">
      <dsp:nvSpPr>
        <dsp:cNvPr id="0" name=""/>
        <dsp:cNvSpPr/>
      </dsp:nvSpPr>
      <dsp:spPr>
        <a:xfrm>
          <a:off x="802228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100" kern="1200" dirty="0" err="1" smtClean="0"/>
            <a:t>Publishes</a:t>
          </a:r>
          <a:r>
            <a:rPr lang="fr-FR" sz="2100" kern="1200" dirty="0" smtClean="0"/>
            <a:t> Twist Messages</a:t>
          </a:r>
          <a:endParaRPr lang="fr-FR" sz="2100" kern="1200" dirty="0"/>
        </a:p>
      </dsp:txBody>
      <dsp:txXfrm>
        <a:off x="851295" y="1158658"/>
        <a:ext cx="2486952" cy="1577131"/>
      </dsp:txXfrm>
    </dsp:sp>
    <dsp:sp modelId="{E313230F-BF14-4E8B-90AE-0FAB9DAE1A98}">
      <dsp:nvSpPr>
        <dsp:cNvPr id="0" name=""/>
        <dsp:cNvSpPr/>
      </dsp:nvSpPr>
      <dsp:spPr>
        <a:xfrm>
          <a:off x="2267511" y="1662413"/>
          <a:ext cx="2784378" cy="2784378"/>
        </a:xfrm>
        <a:prstGeom prst="leftCircularArrow">
          <a:avLst>
            <a:gd name="adj1" fmla="val 2917"/>
            <a:gd name="adj2" fmla="val 357006"/>
            <a:gd name="adj3" fmla="val 2132516"/>
            <a:gd name="adj4" fmla="val 9024489"/>
            <a:gd name="adj5" fmla="val 3403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4187E4-50B1-48FC-A834-BA63BC288644}">
      <dsp:nvSpPr>
        <dsp:cNvPr id="0" name=""/>
        <dsp:cNvSpPr/>
      </dsp:nvSpPr>
      <dsp:spPr>
        <a:xfrm>
          <a:off x="1376691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75" tIns="44450" rIns="66675" bIns="444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500" kern="1200" dirty="0" smtClean="0"/>
            <a:t>Joystick</a:t>
          </a:r>
          <a:endParaRPr lang="fr-FR" sz="3500" kern="1200" dirty="0"/>
        </a:p>
      </dsp:txBody>
      <dsp:txXfrm>
        <a:off x="1403455" y="2811620"/>
        <a:ext cx="2244326" cy="860252"/>
      </dsp:txXfrm>
    </dsp:sp>
    <dsp:sp modelId="{FEB003D9-CBBF-4F25-9D82-0AC7FFB1E4B1}">
      <dsp:nvSpPr>
        <dsp:cNvPr id="0" name=""/>
        <dsp:cNvSpPr/>
      </dsp:nvSpPr>
      <dsp:spPr>
        <a:xfrm>
          <a:off x="4061340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hueOff val="-19069156"/>
              <a:satOff val="5029"/>
              <a:lumOff val="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b="0" kern="1200" dirty="0" smtClean="0"/>
            <a:t>Polls camera topic and displays the received data on screen</a:t>
          </a:r>
          <a:endParaRPr lang="fr-FR" sz="2100" kern="1200" dirty="0"/>
        </a:p>
      </dsp:txBody>
      <dsp:txXfrm>
        <a:off x="4110407" y="1615548"/>
        <a:ext cx="2486952" cy="1577131"/>
      </dsp:txXfrm>
    </dsp:sp>
    <dsp:sp modelId="{9354D9CB-028E-4516-912F-00824AA57EC6}">
      <dsp:nvSpPr>
        <dsp:cNvPr id="0" name=""/>
        <dsp:cNvSpPr/>
      </dsp:nvSpPr>
      <dsp:spPr>
        <a:xfrm>
          <a:off x="4635804" y="652700"/>
          <a:ext cx="2297854" cy="913780"/>
        </a:xfrm>
        <a:prstGeom prst="roundRect">
          <a:avLst>
            <a:gd name="adj" fmla="val 10000"/>
          </a:avLst>
        </a:prstGeom>
        <a:solidFill>
          <a:schemeClr val="accent5">
            <a:hueOff val="-19069156"/>
            <a:satOff val="5029"/>
            <a:lumOff val="254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75" tIns="44450" rIns="66675" bIns="444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500" kern="1200" dirty="0" err="1" smtClean="0"/>
            <a:t>Feed</a:t>
          </a:r>
          <a:r>
            <a:rPr lang="fr-FR" sz="3500" kern="1200" dirty="0" smtClean="0"/>
            <a:t> </a:t>
          </a:r>
          <a:r>
            <a:rPr lang="fr-FR" sz="3500" kern="1200" dirty="0" err="1" smtClean="0"/>
            <a:t>view</a:t>
          </a:r>
          <a:endParaRPr lang="fr-FR" sz="3500" kern="1200" dirty="0"/>
        </a:p>
      </dsp:txBody>
      <dsp:txXfrm>
        <a:off x="4662568" y="679464"/>
        <a:ext cx="2244326" cy="8602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557826-D6B0-498F-BBA0-7449BBFBDE25}">
      <dsp:nvSpPr>
        <dsp:cNvPr id="0" name=""/>
        <dsp:cNvSpPr/>
      </dsp:nvSpPr>
      <dsp:spPr>
        <a:xfrm>
          <a:off x="2286" y="858750"/>
          <a:ext cx="2228849" cy="7200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ROS</a:t>
          </a:r>
          <a:endParaRPr lang="fr-FR" sz="2500" kern="1200" dirty="0"/>
        </a:p>
      </dsp:txBody>
      <dsp:txXfrm>
        <a:off x="2286" y="858750"/>
        <a:ext cx="2228849" cy="720000"/>
      </dsp:txXfrm>
    </dsp:sp>
    <dsp:sp modelId="{8AEA8D89-13C4-4DFC-9C47-C6304EAC3F10}">
      <dsp:nvSpPr>
        <dsp:cNvPr id="0" name=""/>
        <dsp:cNvSpPr/>
      </dsp:nvSpPr>
      <dsp:spPr>
        <a:xfrm>
          <a:off x="2286" y="1578750"/>
          <a:ext cx="2228849" cy="13725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500" kern="1200" dirty="0" err="1" smtClean="0"/>
            <a:t>Powerful</a:t>
          </a:r>
          <a:r>
            <a:rPr lang="fr-FR" sz="2500" kern="1200" dirty="0" smtClean="0"/>
            <a:t> </a:t>
          </a:r>
          <a:r>
            <a:rPr lang="fr-FR" sz="2500" kern="1200" dirty="0" err="1" smtClean="0"/>
            <a:t>tool</a:t>
          </a:r>
          <a:endParaRPr lang="fr-FR" sz="2500" kern="1200" dirty="0"/>
        </a:p>
      </dsp:txBody>
      <dsp:txXfrm>
        <a:off x="2286" y="1578750"/>
        <a:ext cx="2228849" cy="1372500"/>
      </dsp:txXfrm>
    </dsp:sp>
    <dsp:sp modelId="{5F4F22EB-9261-4365-913E-2CA4120213ED}">
      <dsp:nvSpPr>
        <dsp:cNvPr id="0" name=""/>
        <dsp:cNvSpPr/>
      </dsp:nvSpPr>
      <dsp:spPr>
        <a:xfrm>
          <a:off x="2543175" y="858750"/>
          <a:ext cx="2228849" cy="720000"/>
        </a:xfrm>
        <a:prstGeom prst="rect">
          <a:avLst/>
        </a:prstGeom>
        <a:solidFill>
          <a:schemeClr val="accent5">
            <a:hueOff val="-9534578"/>
            <a:satOff val="2515"/>
            <a:lumOff val="1275"/>
            <a:alphaOff val="0"/>
          </a:schemeClr>
        </a:solidFill>
        <a:ln w="13970" cap="flat" cmpd="sng" algn="ctr">
          <a:solidFill>
            <a:schemeClr val="accent5">
              <a:hueOff val="-9534578"/>
              <a:satOff val="2515"/>
              <a:lumOff val="1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Navigation</a:t>
          </a:r>
          <a:endParaRPr lang="fr-FR" sz="2500" kern="1200" dirty="0"/>
        </a:p>
      </dsp:txBody>
      <dsp:txXfrm>
        <a:off x="2543175" y="858750"/>
        <a:ext cx="2228849" cy="720000"/>
      </dsp:txXfrm>
    </dsp:sp>
    <dsp:sp modelId="{6707A3D8-1F17-4F0A-BB54-8285D4590E85}">
      <dsp:nvSpPr>
        <dsp:cNvPr id="0" name=""/>
        <dsp:cNvSpPr/>
      </dsp:nvSpPr>
      <dsp:spPr>
        <a:xfrm>
          <a:off x="2543175" y="1578750"/>
          <a:ext cx="2228849" cy="1372500"/>
        </a:xfrm>
        <a:prstGeom prst="rect">
          <a:avLst/>
        </a:prstGeom>
        <a:solidFill>
          <a:schemeClr val="accent5">
            <a:tint val="40000"/>
            <a:alpha val="90000"/>
            <a:hueOff val="-9712644"/>
            <a:satOff val="2462"/>
            <a:lumOff val="312"/>
            <a:alphaOff val="0"/>
          </a:schemeClr>
        </a:solidFill>
        <a:ln w="13970" cap="flat" cmpd="sng" algn="ctr">
          <a:solidFill>
            <a:schemeClr val="accent5">
              <a:tint val="40000"/>
              <a:alpha val="90000"/>
              <a:hueOff val="-9712644"/>
              <a:satOff val="2462"/>
              <a:lumOff val="3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500" kern="1200" dirty="0" smtClean="0"/>
            <a:t> A lot of </a:t>
          </a:r>
          <a:r>
            <a:rPr lang="fr-FR" sz="2500" kern="1200" dirty="0" err="1" smtClean="0"/>
            <a:t>parameters</a:t>
          </a:r>
          <a:endParaRPr lang="fr-FR" sz="2500" kern="1200" dirty="0"/>
        </a:p>
      </dsp:txBody>
      <dsp:txXfrm>
        <a:off x="2543175" y="1578750"/>
        <a:ext cx="2228849" cy="1372500"/>
      </dsp:txXfrm>
    </dsp:sp>
    <dsp:sp modelId="{F566C515-FB11-4B3E-A920-297543FD5485}">
      <dsp:nvSpPr>
        <dsp:cNvPr id="0" name=""/>
        <dsp:cNvSpPr/>
      </dsp:nvSpPr>
      <dsp:spPr>
        <a:xfrm>
          <a:off x="5084063" y="858750"/>
          <a:ext cx="2228849" cy="720000"/>
        </a:xfrm>
        <a:prstGeom prst="rect">
          <a:avLst/>
        </a:prstGeom>
        <a:solidFill>
          <a:schemeClr val="accent5">
            <a:hueOff val="-19069156"/>
            <a:satOff val="5029"/>
            <a:lumOff val="2549"/>
            <a:alphaOff val="0"/>
          </a:schemeClr>
        </a:solidFill>
        <a:ln w="13970" cap="flat" cmpd="sng" algn="ctr">
          <a:solidFill>
            <a:schemeClr val="accent5">
              <a:hueOff val="-19069156"/>
              <a:satOff val="5029"/>
              <a:lumOff val="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Android</a:t>
          </a:r>
          <a:endParaRPr lang="fr-FR" sz="2500" kern="1200" dirty="0"/>
        </a:p>
      </dsp:txBody>
      <dsp:txXfrm>
        <a:off x="5084063" y="858750"/>
        <a:ext cx="2228849" cy="720000"/>
      </dsp:txXfrm>
    </dsp:sp>
    <dsp:sp modelId="{6298742E-02D4-44BC-BD26-BC6131AEF7DC}">
      <dsp:nvSpPr>
        <dsp:cNvPr id="0" name=""/>
        <dsp:cNvSpPr/>
      </dsp:nvSpPr>
      <dsp:spPr>
        <a:xfrm>
          <a:off x="5084063" y="1578750"/>
          <a:ext cx="2228849" cy="1372500"/>
        </a:xfrm>
        <a:prstGeom prst="rect">
          <a:avLst/>
        </a:prstGeom>
        <a:solidFill>
          <a:schemeClr val="accent5">
            <a:tint val="40000"/>
            <a:alpha val="90000"/>
            <a:hueOff val="-19425287"/>
            <a:satOff val="4925"/>
            <a:lumOff val="625"/>
            <a:alphaOff val="0"/>
          </a:schemeClr>
        </a:solidFill>
        <a:ln w="13970" cap="flat" cmpd="sng" algn="ctr">
          <a:solidFill>
            <a:schemeClr val="accent5">
              <a:tint val="40000"/>
              <a:alpha val="90000"/>
              <a:hueOff val="-19425287"/>
              <a:satOff val="4925"/>
              <a:lumOff val="6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500" kern="1200" dirty="0" smtClean="0"/>
            <a:t> Time </a:t>
          </a:r>
          <a:r>
            <a:rPr lang="fr-FR" sz="2500" kern="1200" dirty="0" err="1" smtClean="0"/>
            <a:t>spent</a:t>
          </a:r>
          <a:r>
            <a:rPr lang="fr-FR" sz="2500" kern="1200" dirty="0" smtClean="0"/>
            <a:t> on code</a:t>
          </a:r>
          <a:endParaRPr lang="fr-FR" sz="2500" kern="1200" dirty="0"/>
        </a:p>
      </dsp:txBody>
      <dsp:txXfrm>
        <a:off x="5084063" y="1578750"/>
        <a:ext cx="2228849" cy="1372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3g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6254E-9BCF-454A-87E2-0B445BCA8FD8}" type="datetimeFigureOut">
              <a:rPr lang="fr-FR" smtClean="0"/>
              <a:pPr/>
              <a:t>18/05/2015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53A931-8B17-4BE8-AE29-661B3883E8D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7858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3A931-8B17-4BE8-AE29-661B3883E8D5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999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3A931-8B17-4BE8-AE29-661B3883E8D5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2379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3A931-8B17-4BE8-AE29-661B3883E8D5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848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3A931-8B17-4BE8-AE29-661B3883E8D5}" type="slidenum">
              <a:rPr lang="fr-FR" smtClean="0"/>
              <a:pPr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496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124530"/>
            <a:ext cx="82296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02038"/>
            <a:ext cx="82296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C7D7-E12C-4910-91A1-3BB11F9157FB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5221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A9E8-68B0-4BEF-AA50-226EA22B4074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827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09" y="360363"/>
            <a:ext cx="236601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79" y="360364"/>
            <a:ext cx="6960870" cy="5811837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D897B-28FA-42C7-A658-7F61C1042F8F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53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124530"/>
            <a:ext cx="82296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02038"/>
            <a:ext cx="82296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84751-19D1-479D-85F9-65C025F9C2EE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9084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AB60-E5DA-4740-BBF6-29D95572EF81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4856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8" y="1712424"/>
            <a:ext cx="946404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8" y="4552636"/>
            <a:ext cx="946404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DFEF-2ECE-4581-A5E0-39F0E8153200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55519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0614" y="1828803"/>
            <a:ext cx="4663440" cy="4351337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1" y="1828803"/>
            <a:ext cx="4663440" cy="4351337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BCCF4-EF45-42B5-9A8A-663D0C233332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0915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617" y="1681852"/>
            <a:ext cx="4640581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0617" y="2507552"/>
            <a:ext cx="4640581" cy="36805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3" y="1681852"/>
            <a:ext cx="4663442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3" y="2507552"/>
            <a:ext cx="4663442" cy="36805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1A0F-CFCF-426F-A82B-27328F2F2ABC}" type="datetime1">
              <a:rPr lang="fr-FR" smtClean="0"/>
              <a:t>18/05/2015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0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D8DF7-B685-41CB-8D4A-CD9A30519C38}" type="datetime1">
              <a:rPr lang="fr-FR" smtClean="0"/>
              <a:t>18/05/2015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63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01590-16BD-49ED-8D57-EA267F8483F7}" type="datetime1">
              <a:rPr lang="fr-FR" smtClean="0"/>
              <a:t>18/05/2015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80310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6" y="457203"/>
            <a:ext cx="3538728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443" y="990601"/>
            <a:ext cx="5554981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7126" y="2057401"/>
            <a:ext cx="3538728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AED7C-AC70-4332-9954-A9F50DDCDC5A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671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B7944-CC13-465C-9165-3FB4C96D10DF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7038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6" y="457200"/>
            <a:ext cx="3538728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3443" y="990601"/>
            <a:ext cx="5554981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7126" y="2057400"/>
            <a:ext cx="3538728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6522-3075-4C57-995F-850CBC2BDAE0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71255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B532-C27F-4367-822E-E420C8EA19C9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69518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09" y="360363"/>
            <a:ext cx="236601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79" y="360364"/>
            <a:ext cx="6960870" cy="5811837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9EB90-F14F-4A30-8220-3140494AAD05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02494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5688" y="758952"/>
            <a:ext cx="8476488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5688" y="4800600"/>
            <a:ext cx="8476488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F04B696-08FF-4AC0-BC23-7CE41788EB39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" y="0"/>
            <a:ext cx="4114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7972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D214E-FC24-4973-AAE8-80EFC5B79146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29107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8" y="758952"/>
            <a:ext cx="8476488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5688" y="4800600"/>
            <a:ext cx="8476488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75B6-C6BC-4FA8-BF5A-22A31D797704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" y="0"/>
            <a:ext cx="4114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8677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5687" y="1828803"/>
            <a:ext cx="4032504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13835" y="1828803"/>
            <a:ext cx="4032504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E2A9D-8E32-4614-9F5C-78E766A3C5B2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01333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5687" y="1713655"/>
            <a:ext cx="4032504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5687" y="2507550"/>
            <a:ext cx="4032504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13835" y="1713655"/>
            <a:ext cx="4032504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13835" y="2507550"/>
            <a:ext cx="4032504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06622-EE2A-4A6A-9E23-4E002201052F}" type="datetime1">
              <a:rPr lang="fr-FR" smtClean="0"/>
              <a:t>18/05/2015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8878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B6BCC-7141-490A-86DA-AB827E0765AB}" type="datetime1">
              <a:rPr lang="fr-FR" smtClean="0"/>
              <a:t>18/05/2015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05011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7E29A-B631-453D-A23C-E9E9CF505732}" type="datetime1">
              <a:rPr lang="fr-FR" smtClean="0"/>
              <a:t>18/05/2015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262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8" y="1712424"/>
            <a:ext cx="946404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8" y="4552636"/>
            <a:ext cx="946404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0782B-2B90-4149-98FB-4B66ABFE1450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97307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6" y="457203"/>
            <a:ext cx="288036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3843" y="685800"/>
            <a:ext cx="5471160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7126" y="2099737"/>
            <a:ext cx="288036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C456-9017-4D70-9817-2CD5498FAF74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39506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" y="5105400"/>
            <a:ext cx="10163557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257800"/>
            <a:ext cx="8983981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" y="3"/>
            <a:ext cx="10163557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6108592"/>
            <a:ext cx="8983981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1613A-900A-463F-A09A-1C4D084DC7A8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037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3105A-94D0-40ED-A840-4C5E16831E56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1837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3831" y="381000"/>
            <a:ext cx="2228850" cy="589756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81000"/>
            <a:ext cx="6960870" cy="5897562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ABB14-8D3A-4930-8C91-E8F4CC3F4002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49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0614" y="1828803"/>
            <a:ext cx="4663440" cy="4351337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1" y="1828803"/>
            <a:ext cx="4663440" cy="4351337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BF64-F164-4A1C-B934-3EA053115627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940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617" y="1681852"/>
            <a:ext cx="4640581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0617" y="2507552"/>
            <a:ext cx="4640581" cy="36805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3" y="1681852"/>
            <a:ext cx="4663442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3" y="2507552"/>
            <a:ext cx="4663442" cy="36805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77922-E9EB-4B66-A445-1A10AEFCCF25}" type="datetime1">
              <a:rPr lang="fr-FR" smtClean="0"/>
              <a:t>18/05/2015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97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09D78-B818-431C-80AD-162ABA63C27F}" type="datetime1">
              <a:rPr lang="fr-FR" smtClean="0"/>
              <a:t>18/05/2015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13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2E490-A8DF-49FE-BCD4-E5293ADBEAF2}" type="datetime1">
              <a:rPr lang="fr-FR" smtClean="0"/>
              <a:t>18/05/2015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3602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6" y="457203"/>
            <a:ext cx="3538728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443" y="990601"/>
            <a:ext cx="5554981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7126" y="2057401"/>
            <a:ext cx="3538728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07D5-69AA-4876-AFEB-40FF9137375E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74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6" y="457200"/>
            <a:ext cx="3538728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3443" y="990601"/>
            <a:ext cx="5554981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7126" y="2057400"/>
            <a:ext cx="3538728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D16E0-2F02-4D15-9142-9CB3AC777239}" type="datetime1">
              <a:rPr lang="fr-FR" smtClean="0"/>
              <a:t>18/05/2015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001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0617" y="365760"/>
            <a:ext cx="946404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617" y="1828803"/>
            <a:ext cx="946404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1" y="6356353"/>
            <a:ext cx="2468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99FFA40-D0AA-4053-AD8A-FF2858E3AF19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4" y="6356353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55774" y="6356353"/>
            <a:ext cx="2468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418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0617" y="365760"/>
            <a:ext cx="946404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617" y="1828803"/>
            <a:ext cx="946404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1" y="6356353"/>
            <a:ext cx="2468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FA889CF-1FD6-4E18-A157-D616C919CCB4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4" y="6356353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55774" y="6356353"/>
            <a:ext cx="2468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80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163557" y="0"/>
            <a:ext cx="8229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5685" y="1828803"/>
            <a:ext cx="7735824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9622541" y="1016796"/>
            <a:ext cx="1904999" cy="328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A4D2916-5FF7-465A-9D9D-5F996D341567}" type="datetime1">
              <a:rPr lang="fr-FR" smtClean="0"/>
              <a:t>18/05/2015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8784339" y="4064796"/>
            <a:ext cx="3581400" cy="328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3557" y="6172203"/>
            <a:ext cx="82296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5DB7FC2-8201-461D-A208-F496F60082A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0923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3gp"/><Relationship Id="rId1" Type="http://schemas.microsoft.com/office/2007/relationships/media" Target="../media/media1.3gp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ROS-</a:t>
            </a:r>
            <a:r>
              <a:rPr lang="fr-FR" dirty="0" err="1" smtClean="0"/>
              <a:t>Turtlebot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Motion Control and Navigation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841" y="1463386"/>
            <a:ext cx="7620000" cy="47625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932" y="38100"/>
            <a:ext cx="1826476" cy="99731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135688" y="5307866"/>
            <a:ext cx="6047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tx1">
                    <a:lumMod val="50000"/>
                  </a:schemeClr>
                </a:solidFill>
              </a:rPr>
              <a:t>Yannick PORTO – </a:t>
            </a:r>
            <a:r>
              <a:rPr lang="fr-FR" sz="1600" dirty="0" err="1" smtClean="0">
                <a:solidFill>
                  <a:schemeClr val="tx1">
                    <a:lumMod val="50000"/>
                  </a:schemeClr>
                </a:solidFill>
              </a:rPr>
              <a:t>Mashruf</a:t>
            </a:r>
            <a:r>
              <a:rPr lang="fr-FR" sz="16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fr-FR" sz="1600" dirty="0">
                <a:solidFill>
                  <a:schemeClr val="tx1">
                    <a:lumMod val="50000"/>
                  </a:schemeClr>
                </a:solidFill>
              </a:rPr>
              <a:t>CHOWDHURY</a:t>
            </a:r>
            <a:r>
              <a:rPr lang="fr-FR" sz="1600" dirty="0" smtClean="0">
                <a:solidFill>
                  <a:schemeClr val="tx1">
                    <a:lumMod val="50000"/>
                  </a:schemeClr>
                </a:solidFill>
              </a:rPr>
              <a:t> – AK ASSAD</a:t>
            </a:r>
            <a:endParaRPr lang="fr-FR" sz="1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48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idx="4294967295"/>
          </p:nvPr>
        </p:nvSpPr>
        <p:spPr>
          <a:xfrm>
            <a:off x="0" y="279400"/>
            <a:ext cx="9190038" cy="7493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 smtClean="0"/>
              <a:t>Goal 3 : Navigating a Square using </a:t>
            </a:r>
            <a:r>
              <a:rPr lang="en-US" sz="2800" dirty="0" err="1" smtClean="0"/>
              <a:t>Twist+Odometry</a:t>
            </a:r>
            <a:endParaRPr lang="fr-FR" sz="2800" dirty="0"/>
          </a:p>
        </p:txBody>
      </p:sp>
      <p:pic>
        <p:nvPicPr>
          <p:cNvPr id="3075" name="Picture 3" descr="C:\Users\EpicFailure\Desktop\bsc2\Robotic Engineering 2 (ROS)\Report\images\square_py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0731" y="2666321"/>
            <a:ext cx="4359302" cy="3699353"/>
          </a:xfrm>
          <a:prstGeom prst="rect">
            <a:avLst/>
          </a:prstGeom>
          <a:noFill/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</a:t>
            </a:r>
            <a:r>
              <a:rPr lang="fr-FR" dirty="0" smtClean="0"/>
              <a:t> 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220328" y="1574168"/>
            <a:ext cx="546354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 difference is that it we now send the robot along four 1 meter legs using 90 degree rotations instead of two 1 meter</a:t>
            </a:r>
          </a:p>
          <a:p>
            <a:r>
              <a:rPr lang="en-US" sz="1400" dirty="0" smtClean="0"/>
              <a:t>legs using 180 rotations.</a:t>
            </a:r>
          </a:p>
          <a:p>
            <a:r>
              <a:rPr lang="en-US" sz="1400" dirty="0" smtClean="0"/>
              <a:t>At the end of the run, we can see that the errors accumulated in </a:t>
            </a:r>
            <a:r>
              <a:rPr lang="en-US" sz="1400" dirty="0" err="1" smtClean="0"/>
              <a:t>odometry</a:t>
            </a:r>
            <a:r>
              <a:rPr lang="en-US" sz="1400" dirty="0" smtClean="0"/>
              <a:t> are visible, it didn’t move in a perfect square.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601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en-GB" b="1" dirty="0"/>
              <a:t>Outline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Navigation </a:t>
            </a:r>
            <a:r>
              <a:rPr lang="en-GB" dirty="0"/>
              <a:t>Concepts</a:t>
            </a:r>
          </a:p>
          <a:p>
            <a:pPr lvl="1"/>
            <a:r>
              <a:rPr lang="en-GB" dirty="0"/>
              <a:t> Map, </a:t>
            </a:r>
            <a:r>
              <a:rPr lang="en-GB" dirty="0" smtClean="0"/>
              <a:t>Robot Pose and Path Planning</a:t>
            </a:r>
          </a:p>
          <a:p>
            <a:pPr lvl="1"/>
            <a:r>
              <a:rPr lang="en-GB" dirty="0" smtClean="0"/>
              <a:t>Taxonomy </a:t>
            </a:r>
            <a:r>
              <a:rPr lang="en-GB" dirty="0"/>
              <a:t>of </a:t>
            </a:r>
            <a:r>
              <a:rPr lang="en-GB" dirty="0" smtClean="0"/>
              <a:t>Navigation</a:t>
            </a:r>
          </a:p>
          <a:p>
            <a:pPr lvl="2"/>
            <a:r>
              <a:rPr lang="en-GB" dirty="0" smtClean="0"/>
              <a:t>Localization</a:t>
            </a:r>
            <a:endParaRPr lang="en-GB" dirty="0"/>
          </a:p>
          <a:p>
            <a:pPr lvl="2"/>
            <a:r>
              <a:rPr lang="en-GB" dirty="0" smtClean="0"/>
              <a:t>Planning</a:t>
            </a:r>
            <a:endParaRPr lang="en-GB" dirty="0"/>
          </a:p>
          <a:p>
            <a:pPr lvl="2"/>
            <a:r>
              <a:rPr lang="en-GB" dirty="0"/>
              <a:t>Building a Map</a:t>
            </a:r>
          </a:p>
          <a:p>
            <a:pPr marL="182880" lvl="2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GB" sz="1800" spc="10" dirty="0">
                <a:solidFill>
                  <a:schemeClr val="tx1"/>
                </a:solidFill>
              </a:rPr>
              <a:t>Building </a:t>
            </a:r>
            <a:r>
              <a:rPr lang="en-GB" sz="1800" spc="10" dirty="0" smtClean="0">
                <a:solidFill>
                  <a:schemeClr val="tx1"/>
                </a:solidFill>
              </a:rPr>
              <a:t>the </a:t>
            </a:r>
            <a:r>
              <a:rPr lang="en-GB" sz="1800" spc="10" dirty="0">
                <a:solidFill>
                  <a:schemeClr val="tx1"/>
                </a:solidFill>
              </a:rPr>
              <a:t>Map</a:t>
            </a:r>
          </a:p>
          <a:p>
            <a:pPr lvl="2"/>
            <a:endParaRPr lang="en-GB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B5DB7FC2-8201-461D-A208-F496F60082A1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786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764540"/>
          </a:xfrm>
        </p:spPr>
        <p:txBody>
          <a:bodyPr/>
          <a:lstStyle/>
          <a:p>
            <a:r>
              <a:rPr lang="en-GB" b="1" dirty="0"/>
              <a:t>Sense - Plan - Act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85" y="1193803"/>
            <a:ext cx="5863650" cy="196849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To </a:t>
            </a:r>
            <a:r>
              <a:rPr lang="en-GB" b="1" dirty="0"/>
              <a:t>accomplish a task</a:t>
            </a:r>
            <a:r>
              <a:rPr lang="en-GB" dirty="0"/>
              <a:t>, </a:t>
            </a:r>
            <a:r>
              <a:rPr lang="en-GB" dirty="0" smtClean="0"/>
              <a:t>a robot </a:t>
            </a:r>
            <a:r>
              <a:rPr lang="en-GB" dirty="0"/>
              <a:t>should “</a:t>
            </a:r>
            <a:r>
              <a:rPr lang="en-GB" dirty="0" smtClean="0"/>
              <a:t>understand” the </a:t>
            </a:r>
            <a:r>
              <a:rPr lang="en-GB" dirty="0"/>
              <a:t>environment from </a:t>
            </a:r>
            <a:r>
              <a:rPr lang="en-GB" dirty="0" smtClean="0"/>
              <a:t>it sensor </a:t>
            </a:r>
            <a:r>
              <a:rPr lang="en-GB" dirty="0"/>
              <a:t>measurements.</a:t>
            </a:r>
          </a:p>
          <a:p>
            <a:r>
              <a:rPr lang="en-GB" dirty="0"/>
              <a:t> </a:t>
            </a:r>
            <a:r>
              <a:rPr lang="en-GB" b="1" dirty="0"/>
              <a:t>Understanding</a:t>
            </a:r>
            <a:r>
              <a:rPr lang="en-GB" dirty="0"/>
              <a:t>: </a:t>
            </a:r>
            <a:r>
              <a:rPr lang="en-GB" dirty="0" smtClean="0"/>
              <a:t>capturing the </a:t>
            </a:r>
            <a:r>
              <a:rPr lang="en-GB" dirty="0"/>
              <a:t>information at the </a:t>
            </a:r>
            <a:r>
              <a:rPr lang="en-GB" dirty="0" smtClean="0"/>
              <a:t>right level </a:t>
            </a:r>
            <a:r>
              <a:rPr lang="en-GB" dirty="0"/>
              <a:t>of abstraction.</a:t>
            </a:r>
          </a:p>
          <a:p>
            <a:r>
              <a:rPr lang="en-GB" dirty="0"/>
              <a:t> An autonomously </a:t>
            </a:r>
            <a:r>
              <a:rPr lang="en-GB" dirty="0" smtClean="0"/>
              <a:t>navigating robot </a:t>
            </a:r>
            <a:r>
              <a:rPr lang="en-GB" dirty="0"/>
              <a:t>should </a:t>
            </a:r>
            <a:r>
              <a:rPr lang="en-GB" dirty="0" smtClean="0"/>
              <a:t>know </a:t>
            </a:r>
            <a:r>
              <a:rPr lang="en-GB" dirty="0"/>
              <a:t>what the </a:t>
            </a:r>
            <a:r>
              <a:rPr lang="en-GB" b="1" dirty="0" smtClean="0"/>
              <a:t>environment </a:t>
            </a:r>
            <a:r>
              <a:rPr lang="en-GB" b="1" dirty="0" smtClean="0">
                <a:solidFill>
                  <a:srgbClr val="FF0000"/>
                </a:solidFill>
              </a:rPr>
              <a:t>(</a:t>
            </a:r>
            <a:r>
              <a:rPr lang="en-GB" b="1" dirty="0" err="1" smtClean="0">
                <a:solidFill>
                  <a:srgbClr val="FF0000"/>
                </a:solidFill>
              </a:rPr>
              <a:t>slam_gmapping</a:t>
            </a:r>
            <a:r>
              <a:rPr lang="en-GB" b="1" dirty="0" smtClean="0">
                <a:solidFill>
                  <a:srgbClr val="FF0000"/>
                </a:solidFill>
              </a:rPr>
              <a:t>) </a:t>
            </a:r>
            <a:r>
              <a:rPr lang="en-GB" dirty="0" smtClean="0"/>
              <a:t>looks </a:t>
            </a:r>
            <a:r>
              <a:rPr lang="en-GB" dirty="0"/>
              <a:t>like </a:t>
            </a:r>
            <a:r>
              <a:rPr lang="en-GB" dirty="0" smtClean="0"/>
              <a:t>and </a:t>
            </a:r>
            <a:r>
              <a:rPr lang="en-GB" b="1" dirty="0" smtClean="0"/>
              <a:t>where </a:t>
            </a:r>
            <a:r>
              <a:rPr lang="en-GB" dirty="0"/>
              <a:t>it is in </a:t>
            </a:r>
            <a:r>
              <a:rPr lang="en-GB" dirty="0" smtClean="0"/>
              <a:t>the environment </a:t>
            </a:r>
            <a:r>
              <a:rPr lang="en-GB" b="1" dirty="0" smtClean="0">
                <a:solidFill>
                  <a:srgbClr val="FF0000"/>
                </a:solidFill>
              </a:rPr>
              <a:t>(AMCL)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13</a:t>
            </a:fld>
            <a:endParaRPr lang="fr-F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8235" y="1149909"/>
            <a:ext cx="2953529" cy="163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599" y="3136899"/>
            <a:ext cx="6375400" cy="3721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82524" y="387933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mapping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38424" y="388516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localization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011708" y="390370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SLAM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4694208" y="5606534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Path planning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562350" y="4951273"/>
            <a:ext cx="140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Active localization</a:t>
            </a:r>
            <a:endParaRPr lang="en-GB" sz="1200" dirty="0"/>
          </a:p>
        </p:txBody>
      </p:sp>
      <p:sp>
        <p:nvSpPr>
          <p:cNvPr id="8" name="Rectangle 7"/>
          <p:cNvSpPr/>
          <p:nvPr/>
        </p:nvSpPr>
        <p:spPr>
          <a:xfrm>
            <a:off x="3971658" y="4888983"/>
            <a:ext cx="13623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exploration</a:t>
            </a:r>
          </a:p>
        </p:txBody>
      </p:sp>
    </p:spTree>
    <p:extLst>
      <p:ext uri="{BB962C8B-B14F-4D97-AF65-F5344CB8AC3E}">
        <p14:creationId xmlns:p14="http://schemas.microsoft.com/office/powerpoint/2010/main" val="122302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1056640"/>
          </a:xfrm>
        </p:spPr>
        <p:txBody>
          <a:bodyPr/>
          <a:lstStyle/>
          <a:p>
            <a:r>
              <a:rPr lang="en-GB" b="1" dirty="0" smtClean="0"/>
              <a:t>Mapping using SLAM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8428" y="1727203"/>
            <a:ext cx="8566272" cy="4351337"/>
          </a:xfrm>
        </p:spPr>
        <p:txBody>
          <a:bodyPr/>
          <a:lstStyle/>
          <a:p>
            <a:r>
              <a:rPr lang="en-GB" dirty="0"/>
              <a:t>A map is a representation </a:t>
            </a:r>
            <a:r>
              <a:rPr lang="en-GB" dirty="0" smtClean="0"/>
              <a:t>of the </a:t>
            </a:r>
            <a:r>
              <a:rPr lang="en-GB" dirty="0"/>
              <a:t>environment where </a:t>
            </a:r>
            <a:r>
              <a:rPr lang="en-GB" dirty="0" smtClean="0"/>
              <a:t>the robot </a:t>
            </a:r>
            <a:r>
              <a:rPr lang="en-GB" dirty="0"/>
              <a:t>is operating.</a:t>
            </a:r>
            <a:endParaRPr lang="en-GB" dirty="0" smtClean="0"/>
          </a:p>
          <a:p>
            <a:pPr algn="just"/>
            <a:r>
              <a:rPr lang="en-GB" dirty="0" smtClean="0"/>
              <a:t>SLAM</a:t>
            </a:r>
            <a:r>
              <a:rPr lang="en-GB" dirty="0"/>
              <a:t>= Simultaneous Localization and Mapping</a:t>
            </a:r>
          </a:p>
          <a:p>
            <a:pPr algn="just"/>
            <a:r>
              <a:rPr lang="en-GB" dirty="0"/>
              <a:t> Estimate</a:t>
            </a:r>
            <a:r>
              <a:rPr lang="en-GB" dirty="0" smtClean="0"/>
              <a:t>: </a:t>
            </a:r>
            <a:r>
              <a:rPr lang="en-GB" dirty="0"/>
              <a:t>the</a:t>
            </a:r>
            <a:r>
              <a:rPr lang="en-GB" sz="2400" b="1" dirty="0"/>
              <a:t> </a:t>
            </a:r>
            <a:r>
              <a:rPr lang="en-GB" sz="2400" b="1" dirty="0">
                <a:solidFill>
                  <a:srgbClr val="FF0000"/>
                </a:solidFill>
              </a:rPr>
              <a:t>map</a:t>
            </a:r>
            <a:r>
              <a:rPr lang="en-GB" sz="2400" b="1" dirty="0"/>
              <a:t> </a:t>
            </a:r>
            <a:r>
              <a:rPr lang="en-GB" dirty="0"/>
              <a:t>of the </a:t>
            </a:r>
            <a:r>
              <a:rPr lang="en-GB" dirty="0" smtClean="0"/>
              <a:t>environment, the </a:t>
            </a:r>
            <a:r>
              <a:rPr lang="en-GB" sz="2400" b="1" dirty="0">
                <a:solidFill>
                  <a:srgbClr val="FF0000"/>
                </a:solidFill>
              </a:rPr>
              <a:t>trajectory</a:t>
            </a:r>
            <a:r>
              <a:rPr lang="en-GB" dirty="0"/>
              <a:t> of a moving </a:t>
            </a:r>
            <a:r>
              <a:rPr lang="en-GB" dirty="0" smtClean="0"/>
              <a:t>device using </a:t>
            </a:r>
            <a:r>
              <a:rPr lang="en-GB" dirty="0"/>
              <a:t>a sequence of sensor measurements.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6" name="Picture 2" descr="http://www.pirobot.org/blog/0015/map-1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199" y="3746501"/>
            <a:ext cx="3067367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65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929640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Localizing </a:t>
            </a:r>
            <a:r>
              <a:rPr lang="en-GB" b="1" dirty="0" err="1" smtClean="0"/>
              <a:t>Turtlebot</a:t>
            </a:r>
            <a:r>
              <a:rPr lang="en-GB" b="1" dirty="0" smtClean="0"/>
              <a:t> using AMCL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86" y="1333501"/>
            <a:ext cx="8478214" cy="2082799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GB" dirty="0" smtClean="0"/>
              <a:t>AMCL </a:t>
            </a:r>
            <a:r>
              <a:rPr lang="en-GB" dirty="0"/>
              <a:t>uses a particle filter to track the position of the </a:t>
            </a:r>
            <a:r>
              <a:rPr lang="en-GB" dirty="0" smtClean="0"/>
              <a:t>robot, </a:t>
            </a:r>
            <a:r>
              <a:rPr lang="en-GB" dirty="0"/>
              <a:t>p</a:t>
            </a:r>
            <a:r>
              <a:rPr lang="en-GB" dirty="0" smtClean="0"/>
              <a:t>articles are </a:t>
            </a:r>
            <a:r>
              <a:rPr lang="en-GB" dirty="0"/>
              <a:t>m</a:t>
            </a:r>
            <a:r>
              <a:rPr lang="en-GB" dirty="0" smtClean="0"/>
              <a:t>oved </a:t>
            </a:r>
            <a:r>
              <a:rPr lang="en-GB" dirty="0"/>
              <a:t>according to (relative) movement measured by the </a:t>
            </a:r>
            <a:r>
              <a:rPr lang="en-GB" dirty="0" err="1" smtClean="0"/>
              <a:t>odometry</a:t>
            </a:r>
            <a:r>
              <a:rPr lang="en-GB" dirty="0" smtClean="0"/>
              <a:t>.</a:t>
            </a:r>
            <a:endParaRPr lang="en-GB" dirty="0"/>
          </a:p>
          <a:p>
            <a:pPr algn="just"/>
            <a:r>
              <a:rPr lang="en-GB" dirty="0" smtClean="0"/>
              <a:t>Suppressed/replicated </a:t>
            </a:r>
            <a:r>
              <a:rPr lang="en-GB" dirty="0"/>
              <a:t>based on how well the laser scan fits the </a:t>
            </a:r>
            <a:r>
              <a:rPr lang="en-GB" dirty="0" smtClean="0"/>
              <a:t>map, given </a:t>
            </a:r>
            <a:r>
              <a:rPr lang="en-GB" dirty="0"/>
              <a:t>the position of the particle.</a:t>
            </a:r>
          </a:p>
          <a:p>
            <a:pPr algn="just"/>
            <a:r>
              <a:rPr lang="en-GB" dirty="0" smtClean="0"/>
              <a:t>The </a:t>
            </a:r>
            <a:r>
              <a:rPr lang="en-GB" dirty="0"/>
              <a:t>localization is integrated in ROS by emitting a </a:t>
            </a:r>
            <a:r>
              <a:rPr lang="en-GB" dirty="0" smtClean="0"/>
              <a:t>transform from </a:t>
            </a:r>
            <a:r>
              <a:rPr lang="en-GB" dirty="0"/>
              <a:t>a map-frame to the </a:t>
            </a:r>
            <a:r>
              <a:rPr lang="en-GB" dirty="0" err="1"/>
              <a:t>odom</a:t>
            </a:r>
            <a:r>
              <a:rPr lang="en-GB" dirty="0"/>
              <a:t> frame that “corrects” </a:t>
            </a:r>
            <a:r>
              <a:rPr lang="en-GB" dirty="0" smtClean="0"/>
              <a:t>the </a:t>
            </a:r>
            <a:r>
              <a:rPr lang="en-GB" dirty="0" err="1" smtClean="0"/>
              <a:t>odometry</a:t>
            </a:r>
            <a:r>
              <a:rPr lang="en-GB" dirty="0"/>
              <a:t>.</a:t>
            </a:r>
          </a:p>
          <a:p>
            <a:pPr algn="just"/>
            <a:r>
              <a:rPr lang="en-GB" dirty="0" smtClean="0"/>
              <a:t>To </a:t>
            </a:r>
            <a:r>
              <a:rPr lang="en-GB" dirty="0"/>
              <a:t>query the robot position according to the localization </a:t>
            </a:r>
            <a:r>
              <a:rPr lang="en-GB" dirty="0" smtClean="0"/>
              <a:t>should </a:t>
            </a:r>
            <a:r>
              <a:rPr lang="en-GB" dirty="0"/>
              <a:t>ask the transform of </a:t>
            </a:r>
            <a:r>
              <a:rPr lang="en-GB" dirty="0" err="1"/>
              <a:t>base_footprint</a:t>
            </a:r>
            <a:r>
              <a:rPr lang="en-GB" dirty="0"/>
              <a:t> in the map frame.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</a:t>
            </a:r>
            <a:r>
              <a:rPr lang="fr-FR" dirty="0" smtClean="0">
                <a:solidFill>
                  <a:srgbClr val="FF0000"/>
                </a:solidFill>
              </a:rPr>
              <a:t>control     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15</a:t>
            </a:fld>
            <a:endParaRPr lang="fr-FR"/>
          </a:p>
        </p:txBody>
      </p:sp>
      <p:pic>
        <p:nvPicPr>
          <p:cNvPr id="3074" name="Picture 2" descr="C:\Users\akeassad\Desktop\ROS_Report\resource\amcl_localiza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76" r="1371" b="6645"/>
          <a:stretch/>
        </p:blipFill>
        <p:spPr bwMode="auto">
          <a:xfrm>
            <a:off x="1219202" y="3771900"/>
            <a:ext cx="8394698" cy="257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42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713740"/>
          </a:xfrm>
        </p:spPr>
        <p:txBody>
          <a:bodyPr/>
          <a:lstStyle/>
          <a:p>
            <a:r>
              <a:rPr lang="en-GB" b="1" dirty="0" smtClean="0"/>
              <a:t>Putting Parts Together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84" y="1092201"/>
            <a:ext cx="8452815" cy="2438399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To navigate a robot </a:t>
            </a:r>
            <a:endParaRPr lang="en-GB" dirty="0" smtClean="0"/>
          </a:p>
          <a:p>
            <a:pPr lvl="1"/>
            <a:r>
              <a:rPr lang="en-GB" dirty="0" smtClean="0"/>
              <a:t>A map</a:t>
            </a:r>
          </a:p>
          <a:p>
            <a:pPr lvl="1"/>
            <a:r>
              <a:rPr lang="en-GB" dirty="0" smtClean="0"/>
              <a:t> </a:t>
            </a:r>
            <a:r>
              <a:rPr lang="en-GB" dirty="0"/>
              <a:t>A localization module</a:t>
            </a:r>
          </a:p>
          <a:p>
            <a:pPr lvl="1"/>
            <a:r>
              <a:rPr lang="en-GB" dirty="0"/>
              <a:t> A path planning module</a:t>
            </a:r>
          </a:p>
          <a:p>
            <a:r>
              <a:rPr lang="en-GB" strike="sngStrike" dirty="0">
                <a:solidFill>
                  <a:srgbClr val="FF0000"/>
                </a:solidFill>
              </a:rPr>
              <a:t>I</a:t>
            </a:r>
            <a:r>
              <a:rPr lang="en-GB" strike="sngStrike" dirty="0" smtClean="0">
                <a:solidFill>
                  <a:srgbClr val="FF0000"/>
                </a:solidFill>
              </a:rPr>
              <a:t>deal environment </a:t>
            </a:r>
          </a:p>
          <a:p>
            <a:pPr lvl="1"/>
            <a:r>
              <a:rPr lang="en-GB" dirty="0" smtClean="0"/>
              <a:t>It </a:t>
            </a:r>
            <a:r>
              <a:rPr lang="en-GB" dirty="0"/>
              <a:t>is dynamic (things might appear/disappear from the </a:t>
            </a:r>
            <a:r>
              <a:rPr lang="en-GB" dirty="0" smtClean="0"/>
              <a:t>perception range </a:t>
            </a:r>
            <a:r>
              <a:rPr lang="en-GB" dirty="0"/>
              <a:t>of the </a:t>
            </a:r>
            <a:r>
              <a:rPr lang="en-GB" dirty="0" smtClean="0"/>
              <a:t>robot)</a:t>
            </a:r>
          </a:p>
          <a:p>
            <a:pPr lvl="1"/>
            <a:r>
              <a:rPr lang="en-GB" dirty="0" smtClean="0"/>
              <a:t>The estimation </a:t>
            </a:r>
            <a:r>
              <a:rPr lang="en-GB" dirty="0"/>
              <a:t>is “noisy”</a:t>
            </a:r>
          </a:p>
          <a:p>
            <a:r>
              <a:rPr lang="en-GB" dirty="0" smtClean="0"/>
              <a:t>Implementation of Obstacle-Detection/Avoidance Path-Planning using </a:t>
            </a:r>
            <a:r>
              <a:rPr lang="en-GB" sz="2400" dirty="0" err="1" smtClean="0">
                <a:solidFill>
                  <a:srgbClr val="FF0000"/>
                </a:solidFill>
              </a:rPr>
              <a:t>move_base</a:t>
            </a:r>
            <a:r>
              <a:rPr lang="en-GB" sz="2400" dirty="0">
                <a:solidFill>
                  <a:srgbClr val="FF0000"/>
                </a:solidFill>
              </a:rPr>
              <a:t> </a:t>
            </a:r>
            <a:r>
              <a:rPr lang="en-GB" dirty="0" smtClean="0"/>
              <a:t>to refinement the local map, </a:t>
            </a:r>
            <a:r>
              <a:rPr lang="en-GB" dirty="0"/>
              <a:t>based on the most recent sensor reading.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16</a:t>
            </a:fld>
            <a:endParaRPr lang="fr-FR"/>
          </a:p>
        </p:txBody>
      </p:sp>
      <p:pic>
        <p:nvPicPr>
          <p:cNvPr id="5122" name="Picture 2" descr="C:\Users\akeassad\Desktop\ROS_Report\resource\cost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99" y="3708400"/>
            <a:ext cx="3987801" cy="268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akeassad\Desktop\ROS_Report\resource\infl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3708400"/>
            <a:ext cx="4546600" cy="268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11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904240"/>
          </a:xfrm>
        </p:spPr>
        <p:txBody>
          <a:bodyPr/>
          <a:lstStyle/>
          <a:p>
            <a:r>
              <a:rPr lang="en-GB" b="1" dirty="0" err="1" smtClean="0"/>
              <a:t>move_base</a:t>
            </a:r>
            <a:r>
              <a:rPr lang="en-GB" b="1" dirty="0" smtClean="0"/>
              <a:t> to </a:t>
            </a:r>
            <a:r>
              <a:rPr lang="en-GB" b="1" dirty="0" smtClean="0"/>
              <a:t>Reach </a:t>
            </a:r>
            <a:r>
              <a:rPr lang="en-GB" b="1" dirty="0"/>
              <a:t>t</a:t>
            </a:r>
            <a:r>
              <a:rPr lang="en-GB" b="1" dirty="0" smtClean="0"/>
              <a:t>he </a:t>
            </a:r>
            <a:r>
              <a:rPr lang="en-GB" b="1" dirty="0"/>
              <a:t>G</a:t>
            </a:r>
            <a:r>
              <a:rPr lang="en-GB" b="1" dirty="0" smtClean="0"/>
              <a:t>oal 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0285" y="1498603"/>
            <a:ext cx="7735824" cy="1511297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Path-planning and Obstacle avoidance</a:t>
            </a:r>
          </a:p>
          <a:p>
            <a:r>
              <a:rPr lang="en-GB" dirty="0" smtClean="0"/>
              <a:t>Node uses four important configuration files</a:t>
            </a:r>
          </a:p>
          <a:p>
            <a:r>
              <a:rPr lang="en-GB" dirty="0" smtClean="0"/>
              <a:t>Cost map generation </a:t>
            </a:r>
          </a:p>
          <a:p>
            <a:r>
              <a:rPr lang="en-GB" dirty="0" smtClean="0"/>
              <a:t>Uses A* </a:t>
            </a:r>
            <a:r>
              <a:rPr lang="en-GB" dirty="0"/>
              <a:t>Algorithm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 rot="16200000">
            <a:off x="8784340" y="4064796"/>
            <a:ext cx="3581400" cy="328613"/>
          </a:xfrm>
        </p:spPr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6146" name="Picture 2" descr="C:\Users\akeassad\Desktop\ROS_Report\resource\Move_base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637" y="3581400"/>
            <a:ext cx="7208157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60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1094740"/>
          </a:xfrm>
        </p:spPr>
        <p:txBody>
          <a:bodyPr/>
          <a:lstStyle/>
          <a:p>
            <a:r>
              <a:rPr lang="en-GB" b="1" dirty="0"/>
              <a:t>ROS Navigation Stack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2985" y="1485903"/>
            <a:ext cx="8998915" cy="158749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400" dirty="0"/>
              <a:t>Map provided by a “Map Server”</a:t>
            </a:r>
          </a:p>
          <a:p>
            <a:r>
              <a:rPr lang="en-GB" sz="1400" dirty="0"/>
              <a:t> Each module is a node</a:t>
            </a:r>
          </a:p>
          <a:p>
            <a:r>
              <a:rPr lang="en-GB" sz="1400" dirty="0"/>
              <a:t> Planner has a layered architecture (local and global planner)</a:t>
            </a:r>
          </a:p>
          <a:p>
            <a:r>
              <a:rPr lang="en-GB" sz="1400" dirty="0"/>
              <a:t> Obstacle sensing refined on-line by appropriate modules (</a:t>
            </a:r>
            <a:r>
              <a:rPr lang="en-GB" sz="1400" dirty="0" smtClean="0"/>
              <a:t>local and </a:t>
            </a:r>
            <a:r>
              <a:rPr lang="en-GB" sz="1400" dirty="0"/>
              <a:t>global </a:t>
            </a:r>
            <a:r>
              <a:rPr lang="en-GB" sz="1400" dirty="0" err="1"/>
              <a:t>costmap</a:t>
            </a:r>
            <a:r>
              <a:rPr lang="en-GB" sz="1400" dirty="0"/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 rot="16200000">
            <a:off x="8784337" y="3976289"/>
            <a:ext cx="3581400" cy="328613"/>
          </a:xfrm>
        </p:spPr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18</a:t>
            </a:fld>
            <a:endParaRPr lang="fr-FR"/>
          </a:p>
        </p:txBody>
      </p:sp>
      <p:pic>
        <p:nvPicPr>
          <p:cNvPr id="4098" name="Picture 2" descr="C:\Users\akeassad\Desktop\ROS_Report\resource\navigation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345" b="9088"/>
          <a:stretch/>
        </p:blipFill>
        <p:spPr bwMode="auto">
          <a:xfrm>
            <a:off x="723900" y="3148618"/>
            <a:ext cx="9004300" cy="351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8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1196340"/>
          </a:xfrm>
        </p:spPr>
        <p:txBody>
          <a:bodyPr/>
          <a:lstStyle/>
          <a:p>
            <a:r>
              <a:rPr lang="en-GB" b="1" dirty="0"/>
              <a:t>Building </a:t>
            </a:r>
            <a:r>
              <a:rPr lang="en-GB" b="1" dirty="0" smtClean="0"/>
              <a:t>the </a:t>
            </a:r>
            <a:r>
              <a:rPr lang="en-GB" b="1" dirty="0"/>
              <a:t>Map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685" y="1828803"/>
            <a:ext cx="8122616" cy="1638297"/>
          </a:xfrm>
        </p:spPr>
        <p:txBody>
          <a:bodyPr>
            <a:normAutofit fontScale="85000" lnSpcReduction="10000"/>
          </a:bodyPr>
          <a:lstStyle/>
          <a:p>
            <a:r>
              <a:rPr lang="en-GB" dirty="0" smtClean="0"/>
              <a:t>ROS </a:t>
            </a:r>
            <a:r>
              <a:rPr lang="en-GB" dirty="0"/>
              <a:t>uses </a:t>
            </a:r>
            <a:r>
              <a:rPr lang="en-GB" dirty="0" err="1"/>
              <a:t>GMapping</a:t>
            </a:r>
            <a:r>
              <a:rPr lang="en-GB" dirty="0"/>
              <a:t>, which implements a </a:t>
            </a:r>
            <a:r>
              <a:rPr lang="en-GB" dirty="0" smtClean="0"/>
              <a:t>particle filter </a:t>
            </a:r>
            <a:r>
              <a:rPr lang="en-GB" dirty="0"/>
              <a:t>to track the robot trajectories.</a:t>
            </a:r>
          </a:p>
          <a:p>
            <a:r>
              <a:rPr lang="en-GB" dirty="0" smtClean="0"/>
              <a:t>The </a:t>
            </a:r>
            <a:r>
              <a:rPr lang="en-GB" dirty="0"/>
              <a:t>map is an </a:t>
            </a:r>
            <a:r>
              <a:rPr lang="en-GB" dirty="0" smtClean="0"/>
              <a:t>occupancy grid </a:t>
            </a:r>
            <a:r>
              <a:rPr lang="en-GB" dirty="0"/>
              <a:t>map and it is </a:t>
            </a:r>
            <a:r>
              <a:rPr lang="en-GB" dirty="0" smtClean="0"/>
              <a:t>represented as an </a:t>
            </a:r>
            <a:r>
              <a:rPr lang="en-GB" dirty="0"/>
              <a:t>image showing the blueprint of the environment</a:t>
            </a:r>
          </a:p>
          <a:p>
            <a:r>
              <a:rPr lang="en-GB" dirty="0"/>
              <a:t> A configuration file </a:t>
            </a:r>
            <a:r>
              <a:rPr lang="en-GB" dirty="0">
                <a:solidFill>
                  <a:srgbClr val="FF0000"/>
                </a:solidFill>
              </a:rPr>
              <a:t>(</a:t>
            </a:r>
            <a:r>
              <a:rPr lang="en-GB" dirty="0" err="1">
                <a:solidFill>
                  <a:srgbClr val="FF0000"/>
                </a:solidFill>
              </a:rPr>
              <a:t>yaml</a:t>
            </a:r>
            <a:r>
              <a:rPr lang="en-GB" dirty="0">
                <a:solidFill>
                  <a:srgbClr val="FF0000"/>
                </a:solidFill>
              </a:rPr>
              <a:t>) </a:t>
            </a:r>
            <a:r>
              <a:rPr lang="en-GB" dirty="0"/>
              <a:t>that gives meta </a:t>
            </a:r>
            <a:r>
              <a:rPr lang="en-GB" dirty="0" smtClean="0"/>
              <a:t>information about </a:t>
            </a:r>
            <a:r>
              <a:rPr lang="en-GB" dirty="0"/>
              <a:t>the map (origin, size of a pixel in real world)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19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33" t="9302" r="24709" b="21240"/>
          <a:stretch/>
        </p:blipFill>
        <p:spPr>
          <a:xfrm>
            <a:off x="1371600" y="3606212"/>
            <a:ext cx="2806995" cy="270437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746" y="3526972"/>
            <a:ext cx="2577576" cy="278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81155" y="1828803"/>
            <a:ext cx="3790354" cy="4351337"/>
          </a:xfrm>
        </p:spPr>
        <p:txBody>
          <a:bodyPr/>
          <a:lstStyle/>
          <a:p>
            <a:pPr marL="0" indent="0">
              <a:buNone/>
            </a:pP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571500" y="2078182"/>
            <a:ext cx="435379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/>
              <a:t>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Operating System Middleware </a:t>
            </a:r>
          </a:p>
          <a:p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Code </a:t>
            </a:r>
            <a:r>
              <a:rPr lang="fr-FR" dirty="0" err="1" smtClean="0"/>
              <a:t>Reuse</a:t>
            </a: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/>
              <a:t>Community</a:t>
            </a:r>
            <a:r>
              <a:rPr lang="fr-FR" dirty="0" smtClean="0"/>
              <a:t>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5231282" y="2078182"/>
            <a:ext cx="4047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err="1" smtClean="0"/>
              <a:t>Turtlebot</a:t>
            </a:r>
            <a:endParaRPr lang="fr-FR" sz="2400" b="1" dirty="0" smtClean="0"/>
          </a:p>
          <a:p>
            <a:endParaRPr lang="fr-FR" sz="2400" b="1" dirty="0"/>
          </a:p>
          <a:p>
            <a:endParaRPr lang="fr-FR" sz="24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Low-Cost robot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Combines </a:t>
            </a:r>
            <a:r>
              <a:rPr lang="fr-FR" dirty="0" err="1" smtClean="0"/>
              <a:t>popular</a:t>
            </a:r>
            <a:r>
              <a:rPr lang="fr-FR" dirty="0" smtClean="0"/>
              <a:t> robot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282" y="5194885"/>
            <a:ext cx="1813003" cy="82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1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916940"/>
          </a:xfrm>
        </p:spPr>
        <p:txBody>
          <a:bodyPr/>
          <a:lstStyle/>
          <a:p>
            <a:r>
              <a:rPr lang="en-GB" b="1" dirty="0" smtClean="0"/>
              <a:t>Autonomous Navigation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8385" y="1498603"/>
            <a:ext cx="7735824" cy="368297"/>
          </a:xfrm>
        </p:spPr>
        <p:txBody>
          <a:bodyPr/>
          <a:lstStyle/>
          <a:p>
            <a:r>
              <a:rPr lang="en-GB" dirty="0" smtClean="0"/>
              <a:t>Autonomous navigation is based on </a:t>
            </a:r>
            <a:r>
              <a:rPr lang="en-GB" dirty="0" err="1" smtClean="0"/>
              <a:t>move_base</a:t>
            </a:r>
            <a:r>
              <a:rPr lang="en-GB" dirty="0" smtClean="0"/>
              <a:t> in action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</a:t>
            </a:r>
            <a:r>
              <a:rPr lang="fr-FR" dirty="0" smtClean="0">
                <a:solidFill>
                  <a:srgbClr val="FF0000"/>
                </a:solidFill>
              </a:rPr>
              <a:t>control     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20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327450" y="3521216"/>
            <a:ext cx="213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 smtClean="0"/>
              <a:t>VIDEO 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45411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685" y="365760"/>
            <a:ext cx="8723376" cy="929640"/>
          </a:xfrm>
        </p:spPr>
        <p:txBody>
          <a:bodyPr/>
          <a:lstStyle/>
          <a:p>
            <a:r>
              <a:rPr lang="en-GB" dirty="0" smtClean="0"/>
              <a:t>Navigation Problems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</a:t>
            </a:r>
            <a:r>
              <a:rPr lang="fr-FR" dirty="0" smtClean="0">
                <a:solidFill>
                  <a:srgbClr val="FF0000"/>
                </a:solidFill>
              </a:rPr>
              <a:t>Navigation &amp; </a:t>
            </a:r>
            <a:r>
              <a:rPr lang="fr-FR" dirty="0" err="1" smtClean="0">
                <a:solidFill>
                  <a:srgbClr val="FF0000"/>
                </a:solidFill>
              </a:rPr>
              <a:t>Localization</a:t>
            </a:r>
            <a:r>
              <a:rPr lang="fr-FR" dirty="0" smtClean="0">
                <a:solidFill>
                  <a:srgbClr val="FF0000"/>
                </a:solidFill>
              </a:rPr>
              <a:t>    </a:t>
            </a:r>
            <a:r>
              <a:rPr lang="fr-FR" dirty="0" smtClean="0"/>
              <a:t>Android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5DB7FC2-8201-461D-A208-F496F60082A1}" type="slidenum">
              <a:rPr lang="fr-FR" smtClean="0"/>
              <a:pPr/>
              <a:t>21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423" y="2048358"/>
            <a:ext cx="4419048" cy="248111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77" y="2063492"/>
            <a:ext cx="4392095" cy="2465978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4098850" y="5179895"/>
            <a:ext cx="213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 smtClean="0"/>
              <a:t>VIDEO 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409502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Android Control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Pairing</a:t>
            </a:r>
            <a:r>
              <a:rPr lang="fr-FR" dirty="0" smtClean="0"/>
              <a:t> and </a:t>
            </a:r>
            <a:r>
              <a:rPr lang="fr-FR" dirty="0" err="1" smtClean="0"/>
              <a:t>Demonstration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</a:t>
            </a:r>
            <a:r>
              <a:rPr lang="fr-FR" dirty="0" smtClean="0">
                <a:solidFill>
                  <a:srgbClr val="FF0000"/>
                </a:solidFill>
              </a:rPr>
              <a:t>Android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Pairing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 </a:t>
            </a:r>
            <a:r>
              <a:rPr lang="fr-FR" dirty="0" err="1" smtClean="0"/>
              <a:t>Connect</a:t>
            </a:r>
            <a:r>
              <a:rPr lang="fr-FR" dirty="0" smtClean="0"/>
              <a:t> on the </a:t>
            </a:r>
            <a:r>
              <a:rPr lang="fr-FR" dirty="0" err="1" smtClean="0"/>
              <a:t>same</a:t>
            </a:r>
            <a:r>
              <a:rPr lang="fr-FR" dirty="0" smtClean="0"/>
              <a:t> Network </a:t>
            </a:r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 </a:t>
            </a:r>
            <a:r>
              <a:rPr lang="fr-FR" dirty="0" err="1" smtClean="0"/>
              <a:t>Download</a:t>
            </a:r>
            <a:r>
              <a:rPr lang="fr-FR" dirty="0" smtClean="0"/>
              <a:t> ROS </a:t>
            </a:r>
            <a:r>
              <a:rPr lang="fr-FR" dirty="0" err="1" smtClean="0"/>
              <a:t>Teleop</a:t>
            </a:r>
            <a:r>
              <a:rPr lang="fr-FR" dirty="0" smtClean="0"/>
              <a:t> (Hydro)</a:t>
            </a:r>
          </a:p>
          <a:p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r>
              <a:rPr lang="fr-FR" dirty="0" err="1" smtClean="0"/>
              <a:t>Bringup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concert file 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</a:t>
            </a:r>
            <a:r>
              <a:rPr lang="fr-FR" dirty="0" smtClean="0">
                <a:solidFill>
                  <a:srgbClr val="FF0000"/>
                </a:solidFill>
              </a:rPr>
              <a:t>Android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826" y="2920657"/>
            <a:ext cx="3153137" cy="108381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921301" y="4652929"/>
            <a:ext cx="4937760" cy="181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Android App </a:t>
            </a:r>
            <a:endParaRPr lang="fr-FR" dirty="0"/>
          </a:p>
        </p:txBody>
      </p:sp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491781"/>
              </p:ext>
            </p:extLst>
          </p:nvPr>
        </p:nvGraphicFramePr>
        <p:xfrm>
          <a:off x="1135063" y="1828800"/>
          <a:ext cx="77358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</a:t>
            </a:r>
            <a:r>
              <a:rPr lang="fr-FR" dirty="0" smtClean="0">
                <a:solidFill>
                  <a:srgbClr val="FF0000"/>
                </a:solidFill>
              </a:rPr>
              <a:t>Android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10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Demonstration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35685" y="5560365"/>
            <a:ext cx="7735824" cy="413182"/>
          </a:xfrm>
        </p:spPr>
        <p:txBody>
          <a:bodyPr/>
          <a:lstStyle/>
          <a:p>
            <a:pPr algn="ctr"/>
            <a:r>
              <a:rPr lang="fr-FR" dirty="0"/>
              <a:t>https://www.youtube.com/watch?v=pBYmtod4o18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Motion control   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</a:t>
            </a:r>
            <a:r>
              <a:rPr lang="fr-FR" dirty="0" smtClean="0">
                <a:solidFill>
                  <a:srgbClr val="FF0000"/>
                </a:solidFill>
              </a:rPr>
              <a:t>Android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7" name="VID_20150424_1124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3364" y="1814462"/>
            <a:ext cx="6440466" cy="362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2393941977"/>
              </p:ext>
            </p:extLst>
          </p:nvPr>
        </p:nvGraphicFramePr>
        <p:xfrm>
          <a:off x="1319645" y="1691322"/>
          <a:ext cx="7315200" cy="3810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05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Contents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35685" y="2732810"/>
            <a:ext cx="7735824" cy="3447328"/>
          </a:xfrm>
        </p:spPr>
        <p:txBody>
          <a:bodyPr>
            <a:normAutofit/>
          </a:bodyPr>
          <a:lstStyle/>
          <a:p>
            <a:r>
              <a:rPr lang="fr-FR" sz="3200" dirty="0" smtClean="0"/>
              <a:t> 1. Motion Control</a:t>
            </a:r>
          </a:p>
          <a:p>
            <a:r>
              <a:rPr lang="fr-FR" sz="3200" dirty="0"/>
              <a:t> </a:t>
            </a:r>
            <a:r>
              <a:rPr lang="fr-FR" sz="3200" dirty="0" smtClean="0"/>
              <a:t>2. Navigation &amp; </a:t>
            </a:r>
            <a:r>
              <a:rPr lang="fr-FR" sz="3200" dirty="0" err="1" smtClean="0"/>
              <a:t>Localization</a:t>
            </a:r>
            <a:endParaRPr lang="fr-FR" sz="3200" dirty="0" smtClean="0"/>
          </a:p>
          <a:p>
            <a:r>
              <a:rPr lang="fr-FR" sz="3200" dirty="0"/>
              <a:t> </a:t>
            </a:r>
            <a:r>
              <a:rPr lang="fr-FR" sz="3200" dirty="0" smtClean="0"/>
              <a:t>3. Android control </a:t>
            </a:r>
            <a:endParaRPr lang="fr-FR" sz="32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Motion control     Navigation &amp; Localization    Android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49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Motion Control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  </a:t>
            </a:r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563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84856" y="203390"/>
            <a:ext cx="8723376" cy="1325562"/>
          </a:xfrm>
        </p:spPr>
        <p:txBody>
          <a:bodyPr>
            <a:noAutofit/>
          </a:bodyPr>
          <a:lstStyle/>
          <a:p>
            <a:r>
              <a:rPr lang="fr-FR" sz="3600" b="1" dirty="0" err="1" smtClean="0"/>
              <a:t>Levels</a:t>
            </a:r>
            <a:r>
              <a:rPr lang="fr-FR" sz="3600" b="1" dirty="0" smtClean="0"/>
              <a:t> of Motion Control</a:t>
            </a:r>
            <a:endParaRPr lang="fr-FR" sz="3600" b="1" dirty="0"/>
          </a:p>
        </p:txBody>
      </p:sp>
      <p:pic>
        <p:nvPicPr>
          <p:cNvPr id="1026" name="Picture 2" descr="C:\Users\EpicFailure\Desktop\bsc2\Robotic Engineering 2 (ROS)\Report\images\motion_control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30941" y="1691322"/>
            <a:ext cx="1157288" cy="4665519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  </a:t>
            </a:r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846363" y="1841791"/>
            <a:ext cx="70739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1. Motors, Wheels and Encoders</a:t>
            </a:r>
          </a:p>
          <a:p>
            <a:r>
              <a:rPr lang="en-US" sz="2800" dirty="0" smtClean="0"/>
              <a:t>2. Motor Controllers and Drivers</a:t>
            </a:r>
          </a:p>
          <a:p>
            <a:r>
              <a:rPr lang="en-US" sz="2800" dirty="0" smtClean="0"/>
              <a:t>3. The ROS Base Controller</a:t>
            </a:r>
          </a:p>
          <a:p>
            <a:r>
              <a:rPr lang="en-US" sz="2800" dirty="0" smtClean="0"/>
              <a:t>4. Frame-Base Motion using the move base ROS Package</a:t>
            </a:r>
          </a:p>
          <a:p>
            <a:r>
              <a:rPr lang="en-US" sz="2800" dirty="0" smtClean="0"/>
              <a:t>5. SLAM using the </a:t>
            </a:r>
            <a:r>
              <a:rPr lang="en-US" sz="2800" dirty="0" err="1" smtClean="0"/>
              <a:t>gmapping</a:t>
            </a:r>
            <a:r>
              <a:rPr lang="en-US" sz="2800" dirty="0" smtClean="0"/>
              <a:t> and </a:t>
            </a:r>
            <a:r>
              <a:rPr lang="en-US" sz="2800" dirty="0" err="1" smtClean="0"/>
              <a:t>amcl</a:t>
            </a:r>
            <a:r>
              <a:rPr lang="en-US" sz="2800" dirty="0" smtClean="0"/>
              <a:t> ROS Packages</a:t>
            </a:r>
          </a:p>
          <a:p>
            <a:r>
              <a:rPr lang="en-US" sz="2800" dirty="0" smtClean="0"/>
              <a:t>6. Semantic Goals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idx="4294967295"/>
          </p:nvPr>
        </p:nvSpPr>
        <p:spPr>
          <a:xfrm>
            <a:off x="191386" y="246443"/>
            <a:ext cx="8569842" cy="7493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Twisting and Turning with ROS</a:t>
            </a:r>
            <a:endParaRPr lang="fr-FR" sz="3600" dirty="0"/>
          </a:p>
        </p:txBody>
      </p:sp>
      <p:sp>
        <p:nvSpPr>
          <p:cNvPr id="5" name="Rectangle 4"/>
          <p:cNvSpPr/>
          <p:nvPr/>
        </p:nvSpPr>
        <p:spPr>
          <a:xfrm>
            <a:off x="582931" y="995743"/>
            <a:ext cx="806958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ROS uses the Twist message type (see details below) for publishing motion commands to be used by the base controller. The base controller node subscribes to the </a:t>
            </a:r>
            <a:r>
              <a:rPr lang="en-US" sz="1400" b="1" dirty="0" smtClean="0"/>
              <a:t>/</a:t>
            </a:r>
            <a:r>
              <a:rPr lang="en-US" sz="1400" b="1" dirty="0" err="1" smtClean="0"/>
              <a:t>cmd_vel</a:t>
            </a:r>
            <a:r>
              <a:rPr lang="en-US" sz="1400" b="1" dirty="0" smtClean="0"/>
              <a:t> </a:t>
            </a:r>
            <a:r>
              <a:rPr lang="en-US" sz="1400" dirty="0" smtClean="0"/>
              <a:t>topic and translates Twist messages into motor signals that actually turn the wheels.</a:t>
            </a:r>
          </a:p>
          <a:p>
            <a:endParaRPr lang="en-US" sz="1400" dirty="0" smtClean="0"/>
          </a:p>
          <a:p>
            <a:r>
              <a:rPr lang="en-US" sz="1400" dirty="0" smtClean="0"/>
              <a:t>$</a:t>
            </a:r>
            <a:r>
              <a:rPr lang="en-US" sz="1400" b="1" dirty="0" err="1" smtClean="0"/>
              <a:t>rosmsg</a:t>
            </a:r>
            <a:r>
              <a:rPr lang="en-US" sz="1400" b="1" dirty="0" smtClean="0"/>
              <a:t> show </a:t>
            </a:r>
            <a:r>
              <a:rPr lang="en-US" sz="1400" b="1" dirty="0" err="1" smtClean="0"/>
              <a:t>geometry_msgs</a:t>
            </a:r>
            <a:r>
              <a:rPr lang="en-US" sz="1400" b="1" dirty="0" smtClean="0"/>
              <a:t>/Twist</a:t>
            </a:r>
          </a:p>
          <a:p>
            <a:endParaRPr lang="en-US" sz="1400" dirty="0" smtClean="0"/>
          </a:p>
          <a:p>
            <a:r>
              <a:rPr lang="en-US" sz="1400" dirty="0" err="1" smtClean="0"/>
              <a:t>geometry_msgs</a:t>
            </a:r>
            <a:r>
              <a:rPr lang="en-US" sz="1400" dirty="0" smtClean="0"/>
              <a:t>/Vector3 linear </a:t>
            </a:r>
          </a:p>
          <a:p>
            <a:r>
              <a:rPr lang="en-US" sz="1400" dirty="0" smtClean="0"/>
              <a:t>float64 x </a:t>
            </a:r>
          </a:p>
          <a:p>
            <a:r>
              <a:rPr lang="en-US" sz="1400" dirty="0" smtClean="0"/>
              <a:t>float64 y </a:t>
            </a:r>
          </a:p>
          <a:p>
            <a:r>
              <a:rPr lang="en-US" sz="1400" dirty="0" smtClean="0"/>
              <a:t>float64 z </a:t>
            </a:r>
          </a:p>
          <a:p>
            <a:r>
              <a:rPr lang="en-US" sz="1400" dirty="0" err="1" smtClean="0"/>
              <a:t>geometry_msgs</a:t>
            </a:r>
            <a:r>
              <a:rPr lang="en-US" sz="1400" dirty="0" smtClean="0"/>
              <a:t>/Vector3 angular </a:t>
            </a:r>
          </a:p>
          <a:p>
            <a:r>
              <a:rPr lang="en-US" sz="1400" dirty="0" smtClean="0"/>
              <a:t>float64 x </a:t>
            </a:r>
          </a:p>
          <a:p>
            <a:r>
              <a:rPr lang="en-US" sz="1400" dirty="0" smtClean="0"/>
              <a:t>float64 y </a:t>
            </a:r>
          </a:p>
          <a:p>
            <a:r>
              <a:rPr lang="en-US" sz="1400" dirty="0" smtClean="0"/>
              <a:t>float64 z 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628650" y="4478638"/>
            <a:ext cx="53378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$</a:t>
            </a:r>
            <a:r>
              <a:rPr lang="en-US" dirty="0" err="1" smtClean="0"/>
              <a:t>rostopic</a:t>
            </a:r>
            <a:r>
              <a:rPr lang="en-US" dirty="0" smtClean="0"/>
              <a:t> pub -r 10 /</a:t>
            </a:r>
            <a:r>
              <a:rPr lang="en-US" dirty="0" err="1" smtClean="0"/>
              <a:t>cmd_vel</a:t>
            </a:r>
            <a:r>
              <a:rPr lang="en-US" dirty="0" smtClean="0"/>
              <a:t> </a:t>
            </a:r>
            <a:r>
              <a:rPr lang="en-US" dirty="0" err="1" smtClean="0"/>
              <a:t>geometry_msgs</a:t>
            </a:r>
            <a:r>
              <a:rPr lang="en-US" dirty="0" smtClean="0"/>
              <a:t>/Twist ’{linear: {x: 0.15, y: 0, z: 0}, </a:t>
            </a:r>
            <a:r>
              <a:rPr lang="es-ES" dirty="0" smtClean="0"/>
              <a:t>angular: {x: 0, y: 0, z: -0.4}}’</a:t>
            </a:r>
            <a:endParaRPr lang="en-US" dirty="0"/>
          </a:p>
        </p:txBody>
      </p:sp>
      <p:pic>
        <p:nvPicPr>
          <p:cNvPr id="2050" name="Picture 2" descr="C:\Users\EpicFailure\Desktop\bsc2\Robotic Engineering 2 (ROS)\Report\Presentation\twis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85415" y="2119457"/>
            <a:ext cx="4251960" cy="3524250"/>
          </a:xfrm>
          <a:prstGeom prst="rect">
            <a:avLst/>
          </a:prstGeom>
          <a:noFill/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  </a:t>
            </a:r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idx="4294967295"/>
          </p:nvPr>
        </p:nvSpPr>
        <p:spPr>
          <a:xfrm>
            <a:off x="0" y="279400"/>
            <a:ext cx="7886700" cy="749300"/>
          </a:xfrm>
        </p:spPr>
        <p:txBody>
          <a:bodyPr>
            <a:noAutofit/>
          </a:bodyPr>
          <a:lstStyle/>
          <a:p>
            <a:r>
              <a:rPr lang="en-US" sz="3600" dirty="0" smtClean="0"/>
              <a:t>Goal 1 : Basic Motion of Mobile Base</a:t>
            </a:r>
            <a:endParaRPr lang="fr-FR" sz="3600" dirty="0"/>
          </a:p>
        </p:txBody>
      </p:sp>
      <p:sp>
        <p:nvSpPr>
          <p:cNvPr id="5" name="Rectangle 4"/>
          <p:cNvSpPr/>
          <p:nvPr/>
        </p:nvSpPr>
        <p:spPr>
          <a:xfrm>
            <a:off x="582932" y="995740"/>
            <a:ext cx="546354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 smtClean="0"/>
              <a:t>Algorithm 1: Time and Speed based out and back (</a:t>
            </a:r>
            <a:endParaRPr lang="en-US" dirty="0" smtClean="0"/>
          </a:p>
          <a:p>
            <a:r>
              <a:rPr lang="en-US" dirty="0" smtClean="0"/>
              <a:t>$</a:t>
            </a:r>
            <a:r>
              <a:rPr lang="en-US" dirty="0" err="1" smtClean="0"/>
              <a:t>rosrun</a:t>
            </a:r>
            <a:r>
              <a:rPr lang="en-US" dirty="0" smtClean="0"/>
              <a:t> rbx1_nav timed_out_and_back.py)</a:t>
            </a:r>
          </a:p>
          <a:p>
            <a:endParaRPr lang="en-US" b="1" u="sng" dirty="0" smtClean="0"/>
          </a:p>
          <a:p>
            <a:r>
              <a:rPr lang="en-US" sz="1400" dirty="0" smtClean="0"/>
              <a:t>rate = 50</a:t>
            </a:r>
          </a:p>
          <a:p>
            <a:r>
              <a:rPr lang="en-US" sz="1400" dirty="0" err="1" smtClean="0"/>
              <a:t>goal_distance</a:t>
            </a:r>
            <a:r>
              <a:rPr lang="en-US" sz="1400" dirty="0" smtClean="0"/>
              <a:t> = 1.0 m</a:t>
            </a:r>
          </a:p>
          <a:p>
            <a:r>
              <a:rPr lang="en-US" sz="1400" dirty="0" err="1" smtClean="0"/>
              <a:t>linear_speed</a:t>
            </a:r>
            <a:r>
              <a:rPr lang="en-US" sz="1400" dirty="0" smtClean="0"/>
              <a:t> = 0.2m/s</a:t>
            </a:r>
          </a:p>
          <a:p>
            <a:r>
              <a:rPr lang="en-US" sz="1400" dirty="0" err="1" smtClean="0"/>
              <a:t>linear_duration</a:t>
            </a:r>
            <a:r>
              <a:rPr lang="en-US" sz="1400" dirty="0" smtClean="0"/>
              <a:t> = </a:t>
            </a:r>
            <a:r>
              <a:rPr lang="en-US" sz="1400" dirty="0" err="1" smtClean="0"/>
              <a:t>goal_distance</a:t>
            </a:r>
            <a:r>
              <a:rPr lang="en-US" sz="1400" dirty="0" smtClean="0"/>
              <a:t> / </a:t>
            </a:r>
            <a:r>
              <a:rPr lang="en-US" sz="1400" dirty="0" err="1" smtClean="0"/>
              <a:t>linear_speed</a:t>
            </a:r>
            <a:r>
              <a:rPr lang="en-US" sz="1400" dirty="0" smtClean="0"/>
              <a:t>;</a:t>
            </a:r>
          </a:p>
          <a:p>
            <a:endParaRPr lang="en-US" sz="1400" dirty="0" smtClean="0"/>
          </a:p>
          <a:p>
            <a:r>
              <a:rPr lang="en-US" sz="1400" dirty="0" err="1" smtClean="0"/>
              <a:t>angular_speed</a:t>
            </a:r>
            <a:r>
              <a:rPr lang="en-US" sz="1400" dirty="0" smtClean="0"/>
              <a:t> = 1.0</a:t>
            </a:r>
          </a:p>
          <a:p>
            <a:r>
              <a:rPr lang="en-US" sz="1400" dirty="0" err="1" smtClean="0"/>
              <a:t>goal_angle</a:t>
            </a:r>
            <a:r>
              <a:rPr lang="en-US" sz="1400" dirty="0" smtClean="0"/>
              <a:t> = pi</a:t>
            </a:r>
          </a:p>
          <a:p>
            <a:r>
              <a:rPr lang="en-US" sz="1400" dirty="0" err="1" smtClean="0"/>
              <a:t>angular_duration</a:t>
            </a:r>
            <a:r>
              <a:rPr lang="en-US" sz="1400" dirty="0" smtClean="0"/>
              <a:t> = </a:t>
            </a:r>
            <a:r>
              <a:rPr lang="en-US" sz="1400" dirty="0" err="1" smtClean="0"/>
              <a:t>goal_angle</a:t>
            </a:r>
            <a:r>
              <a:rPr lang="en-US" sz="1400" dirty="0" smtClean="0"/>
              <a:t> / </a:t>
            </a:r>
            <a:r>
              <a:rPr lang="en-US" sz="1400" dirty="0" err="1" smtClean="0"/>
              <a:t>angular_speed</a:t>
            </a:r>
            <a:r>
              <a:rPr lang="en-US" sz="1400" dirty="0" smtClean="0"/>
              <a:t>;</a:t>
            </a:r>
          </a:p>
          <a:p>
            <a:endParaRPr lang="en-US" sz="1400" dirty="0" smtClean="0"/>
          </a:p>
          <a:p>
            <a:r>
              <a:rPr lang="en-US" sz="1400" dirty="0" smtClean="0"/>
              <a:t>A: Repeat step 1 to 6 twice</a:t>
            </a:r>
          </a:p>
          <a:p>
            <a:r>
              <a:rPr lang="en-US" sz="1400" dirty="0" smtClean="0"/>
              <a:t>	1. ticks = </a:t>
            </a:r>
            <a:r>
              <a:rPr lang="en-US" sz="1400" dirty="0" err="1" smtClean="0"/>
              <a:t>linear_duration</a:t>
            </a:r>
            <a:r>
              <a:rPr lang="en-US" sz="1400" dirty="0" smtClean="0"/>
              <a:t> / rate</a:t>
            </a:r>
          </a:p>
          <a:p>
            <a:r>
              <a:rPr lang="en-US" sz="1400" dirty="0" smtClean="0"/>
              <a:t>	2. while(t &lt; ticks)</a:t>
            </a:r>
          </a:p>
          <a:p>
            <a:r>
              <a:rPr lang="en-US" sz="1400" dirty="0" smtClean="0"/>
              <a:t>		robot will walk 1 meter straight</a:t>
            </a:r>
          </a:p>
          <a:p>
            <a:r>
              <a:rPr lang="en-US" sz="1400" dirty="0" smtClean="0"/>
              <a:t>	3. robot will sleep 1 cycle</a:t>
            </a:r>
          </a:p>
          <a:p>
            <a:r>
              <a:rPr lang="en-US" sz="1400" dirty="0" smtClean="0"/>
              <a:t>	4. ticks = </a:t>
            </a:r>
            <a:r>
              <a:rPr lang="en-US" sz="1400" dirty="0" err="1" smtClean="0"/>
              <a:t>goal_angle</a:t>
            </a:r>
            <a:r>
              <a:rPr lang="en-US" sz="1400" dirty="0" smtClean="0"/>
              <a:t> * rate</a:t>
            </a:r>
          </a:p>
          <a:p>
            <a:r>
              <a:rPr lang="en-US" sz="1400" dirty="0" smtClean="0"/>
              <a:t>	5. while(t&lt;ticks)</a:t>
            </a:r>
          </a:p>
          <a:p>
            <a:r>
              <a:rPr lang="en-US" sz="1400" dirty="0" smtClean="0"/>
              <a:t>		robot rotates 180*</a:t>
            </a:r>
          </a:p>
          <a:p>
            <a:r>
              <a:rPr lang="en-US" sz="1400" dirty="0" smtClean="0"/>
              <a:t>	6. robot will sleep 1 cycle</a:t>
            </a:r>
          </a:p>
          <a:p>
            <a:r>
              <a:rPr lang="en-US" sz="1400" dirty="0" smtClean="0"/>
              <a:t>B: Program Terminates</a:t>
            </a:r>
            <a:endParaRPr lang="en-US" sz="1400" dirty="0"/>
          </a:p>
        </p:txBody>
      </p:sp>
      <p:pic>
        <p:nvPicPr>
          <p:cNvPr id="5123" name="Picture 3" descr="C:\Users\EpicFailure\Desktop\bsc2\Robotic Engineering 2 (ROS)\Report\Presentation\timed_out_and_back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00144" y="1945898"/>
            <a:ext cx="4786312" cy="4066600"/>
          </a:xfrm>
          <a:prstGeom prst="rect">
            <a:avLst/>
          </a:prstGeom>
          <a:noFill/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  </a:t>
            </a:r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idx="4294967295"/>
          </p:nvPr>
        </p:nvSpPr>
        <p:spPr>
          <a:xfrm>
            <a:off x="160915" y="321099"/>
            <a:ext cx="8723312" cy="589252"/>
          </a:xfrm>
        </p:spPr>
        <p:txBody>
          <a:bodyPr>
            <a:noAutofit/>
          </a:bodyPr>
          <a:lstStyle/>
          <a:p>
            <a:r>
              <a:rPr lang="en-US" sz="3200" dirty="0" smtClean="0"/>
              <a:t>Goal 2 : Advanced Motion of Mobile Base</a:t>
            </a:r>
            <a:endParaRPr lang="fr-FR" sz="3200" dirty="0"/>
          </a:p>
        </p:txBody>
      </p:sp>
      <p:sp>
        <p:nvSpPr>
          <p:cNvPr id="5" name="Rectangle 4"/>
          <p:cNvSpPr/>
          <p:nvPr/>
        </p:nvSpPr>
        <p:spPr>
          <a:xfrm>
            <a:off x="582932" y="995742"/>
            <a:ext cx="5463541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u="sng" dirty="0" smtClean="0"/>
              <a:t>Algorithm 2: ODOMETRY based out and back (</a:t>
            </a:r>
            <a:r>
              <a:rPr lang="en-US" sz="1400" dirty="0" smtClean="0"/>
              <a:t>odom_out_and_back.py)</a:t>
            </a:r>
            <a:endParaRPr lang="en-US" sz="1400" b="1" u="sng" dirty="0" smtClean="0"/>
          </a:p>
          <a:p>
            <a:r>
              <a:rPr lang="en-US" sz="1200" dirty="0" smtClean="0"/>
              <a:t>rate = 50</a:t>
            </a:r>
          </a:p>
          <a:p>
            <a:r>
              <a:rPr lang="en-US" sz="1200" dirty="0" err="1" smtClean="0"/>
              <a:t>goal_distance</a:t>
            </a:r>
            <a:r>
              <a:rPr lang="en-US" sz="1200" dirty="0" smtClean="0"/>
              <a:t> = 1.0 m</a:t>
            </a:r>
          </a:p>
          <a:p>
            <a:r>
              <a:rPr lang="en-US" sz="1200" dirty="0" err="1" smtClean="0"/>
              <a:t>linear_speed</a:t>
            </a:r>
            <a:r>
              <a:rPr lang="en-US" sz="1200" dirty="0" smtClean="0"/>
              <a:t> = 0.2m/s</a:t>
            </a:r>
          </a:p>
          <a:p>
            <a:r>
              <a:rPr lang="en-US" sz="1200" dirty="0" err="1" smtClean="0"/>
              <a:t>linear_duration</a:t>
            </a:r>
            <a:r>
              <a:rPr lang="en-US" sz="1200" dirty="0" smtClean="0"/>
              <a:t> = </a:t>
            </a:r>
            <a:r>
              <a:rPr lang="en-US" sz="1200" dirty="0" err="1" smtClean="0"/>
              <a:t>goal_distance</a:t>
            </a:r>
            <a:r>
              <a:rPr lang="en-US" sz="1200" dirty="0" smtClean="0"/>
              <a:t> / </a:t>
            </a:r>
            <a:r>
              <a:rPr lang="en-US" sz="1200" dirty="0" err="1" smtClean="0"/>
              <a:t>linear_speed</a:t>
            </a:r>
            <a:r>
              <a:rPr lang="en-US" sz="1200" dirty="0" smtClean="0"/>
              <a:t>;</a:t>
            </a:r>
          </a:p>
          <a:p>
            <a:r>
              <a:rPr lang="en-US" sz="1200" dirty="0" err="1" smtClean="0"/>
              <a:t>angular_speed</a:t>
            </a:r>
            <a:r>
              <a:rPr lang="en-US" sz="1200" dirty="0" smtClean="0"/>
              <a:t> = 1.0</a:t>
            </a:r>
          </a:p>
          <a:p>
            <a:r>
              <a:rPr lang="en-US" sz="1200" dirty="0" err="1" smtClean="0"/>
              <a:t>goal_angle</a:t>
            </a:r>
            <a:r>
              <a:rPr lang="en-US" sz="1200" dirty="0" smtClean="0"/>
              <a:t> = pi</a:t>
            </a:r>
          </a:p>
          <a:p>
            <a:r>
              <a:rPr lang="en-US" sz="1200" dirty="0" err="1" smtClean="0"/>
              <a:t>angular_duration</a:t>
            </a:r>
            <a:r>
              <a:rPr lang="en-US" sz="1200" dirty="0" smtClean="0"/>
              <a:t> = </a:t>
            </a:r>
            <a:r>
              <a:rPr lang="en-US" sz="1200" dirty="0" err="1" smtClean="0"/>
              <a:t>goal_angle</a:t>
            </a:r>
            <a:r>
              <a:rPr lang="en-US" sz="1200" dirty="0" smtClean="0"/>
              <a:t> / </a:t>
            </a:r>
            <a:r>
              <a:rPr lang="en-US" sz="1200" dirty="0" err="1" smtClean="0"/>
              <a:t>angular_speed</a:t>
            </a:r>
            <a:r>
              <a:rPr lang="en-US" sz="1200" dirty="0" smtClean="0"/>
              <a:t>;</a:t>
            </a:r>
          </a:p>
          <a:p>
            <a:r>
              <a:rPr lang="en-US" sz="1200" dirty="0" smtClean="0"/>
              <a:t>A: Repeat step 1 to 6 twice</a:t>
            </a:r>
          </a:p>
          <a:p>
            <a:r>
              <a:rPr lang="en-US" sz="1200" dirty="0" smtClean="0"/>
              <a:t>	1. get initial position</a:t>
            </a:r>
          </a:p>
          <a:p>
            <a:r>
              <a:rPr lang="en-US" sz="1200" dirty="0" smtClean="0"/>
              <a:t>	2. while distance &lt; </a:t>
            </a:r>
            <a:r>
              <a:rPr lang="en-US" sz="1200" dirty="0" err="1" smtClean="0"/>
              <a:t>goal_distance</a:t>
            </a:r>
            <a:endParaRPr lang="en-US" sz="1200" dirty="0" smtClean="0"/>
          </a:p>
          <a:p>
            <a:r>
              <a:rPr lang="en-US" sz="1200" dirty="0" smtClean="0"/>
              <a:t>	robot will go at a speed set by </a:t>
            </a:r>
            <a:r>
              <a:rPr lang="en-US" sz="1200" dirty="0" err="1" smtClean="0"/>
              <a:t>linear_speed</a:t>
            </a:r>
            <a:endParaRPr lang="en-US" sz="1200" dirty="0" smtClean="0"/>
          </a:p>
          <a:p>
            <a:r>
              <a:rPr lang="en-US" sz="1200" dirty="0" smtClean="0"/>
              <a:t>	sleep 1 cycle</a:t>
            </a:r>
          </a:p>
          <a:p>
            <a:r>
              <a:rPr lang="en-US" sz="1200" dirty="0" smtClean="0"/>
              <a:t>	get new linear position from ODOMETRY</a:t>
            </a:r>
          </a:p>
          <a:p>
            <a:r>
              <a:rPr lang="en-US" sz="1200" dirty="0" smtClean="0"/>
              <a:t>	calculate new distance from new position and </a:t>
            </a:r>
            <a:endParaRPr lang="en-US" sz="1200" dirty="0" smtClean="0"/>
          </a:p>
          <a:p>
            <a:r>
              <a:rPr lang="en-US" sz="1200" dirty="0"/>
              <a:t>	</a:t>
            </a:r>
            <a:r>
              <a:rPr lang="en-US" sz="1200" dirty="0" smtClean="0"/>
              <a:t>old </a:t>
            </a:r>
            <a:r>
              <a:rPr lang="en-US" sz="1200" dirty="0" smtClean="0"/>
              <a:t>position</a:t>
            </a:r>
          </a:p>
          <a:p>
            <a:r>
              <a:rPr lang="en-US" sz="1200" dirty="0" smtClean="0"/>
              <a:t>	3. stop the robot</a:t>
            </a:r>
          </a:p>
          <a:p>
            <a:r>
              <a:rPr lang="en-US" sz="1200" dirty="0" smtClean="0"/>
              <a:t>	Set </a:t>
            </a:r>
            <a:r>
              <a:rPr lang="en-US" sz="1200" dirty="0" err="1" smtClean="0"/>
              <a:t>last_angle</a:t>
            </a:r>
            <a:r>
              <a:rPr lang="en-US" sz="1200" dirty="0" smtClean="0"/>
              <a:t> = rotation</a:t>
            </a:r>
          </a:p>
          <a:p>
            <a:r>
              <a:rPr lang="en-US" sz="1200" dirty="0" smtClean="0"/>
              <a:t>	</a:t>
            </a:r>
            <a:r>
              <a:rPr lang="en-US" sz="1200" dirty="0" err="1" smtClean="0"/>
              <a:t>turn_angle</a:t>
            </a:r>
            <a:r>
              <a:rPr lang="en-US" sz="1200" dirty="0" smtClean="0"/>
              <a:t> = 0</a:t>
            </a:r>
          </a:p>
          <a:p>
            <a:r>
              <a:rPr lang="en-US" sz="1200" dirty="0" smtClean="0"/>
              <a:t>	4. while (</a:t>
            </a:r>
            <a:r>
              <a:rPr lang="en-US" sz="1200" dirty="0" err="1" smtClean="0"/>
              <a:t>turn_angle</a:t>
            </a:r>
            <a:r>
              <a:rPr lang="en-US" sz="1200" dirty="0" smtClean="0"/>
              <a:t> &lt; </a:t>
            </a:r>
            <a:r>
              <a:rPr lang="en-US" sz="1200" dirty="0" err="1" smtClean="0"/>
              <a:t>goal_angle</a:t>
            </a:r>
            <a:r>
              <a:rPr lang="en-US" sz="1200" dirty="0" smtClean="0"/>
              <a:t>)</a:t>
            </a:r>
          </a:p>
          <a:p>
            <a:r>
              <a:rPr lang="en-US" sz="1200" dirty="0" smtClean="0"/>
              <a:t>	start rotating</a:t>
            </a:r>
          </a:p>
          <a:p>
            <a:r>
              <a:rPr lang="en-US" sz="1200" dirty="0" smtClean="0"/>
              <a:t>	sleep 1 cycle</a:t>
            </a:r>
          </a:p>
          <a:p>
            <a:r>
              <a:rPr lang="en-US" sz="1200" dirty="0" smtClean="0"/>
              <a:t>	get new rotation position from ODOMETRY</a:t>
            </a:r>
          </a:p>
          <a:p>
            <a:r>
              <a:rPr lang="en-US" sz="1200" dirty="0" smtClean="0"/>
              <a:t>	</a:t>
            </a:r>
            <a:r>
              <a:rPr lang="en-US" sz="1200" dirty="0" err="1" smtClean="0"/>
              <a:t>delta_angle</a:t>
            </a:r>
            <a:r>
              <a:rPr lang="en-US" sz="1200" dirty="0" smtClean="0"/>
              <a:t> = (rotation - </a:t>
            </a:r>
            <a:r>
              <a:rPr lang="en-US" sz="1200" dirty="0" err="1" smtClean="0"/>
              <a:t>last_angle</a:t>
            </a:r>
            <a:r>
              <a:rPr lang="en-US" sz="1200" dirty="0" smtClean="0"/>
              <a:t>)</a:t>
            </a:r>
          </a:p>
          <a:p>
            <a:r>
              <a:rPr lang="en-US" sz="1200" dirty="0" smtClean="0"/>
              <a:t>	</a:t>
            </a:r>
            <a:r>
              <a:rPr lang="en-US" sz="1200" dirty="0" err="1" smtClean="0"/>
              <a:t>turn_angle</a:t>
            </a:r>
            <a:r>
              <a:rPr lang="en-US" sz="1200" dirty="0" smtClean="0"/>
              <a:t> += </a:t>
            </a:r>
            <a:r>
              <a:rPr lang="en-US" sz="1200" dirty="0" err="1" smtClean="0"/>
              <a:t>delta_angle</a:t>
            </a:r>
            <a:endParaRPr lang="en-US" sz="1200" dirty="0" smtClean="0"/>
          </a:p>
          <a:p>
            <a:r>
              <a:rPr lang="en-US" sz="1200" dirty="0" smtClean="0"/>
              <a:t>	</a:t>
            </a:r>
            <a:r>
              <a:rPr lang="en-US" sz="1200" dirty="0" err="1" smtClean="0"/>
              <a:t>last_angle</a:t>
            </a:r>
            <a:r>
              <a:rPr lang="en-US" sz="1200" dirty="0" smtClean="0"/>
              <a:t> = rotation</a:t>
            </a:r>
          </a:p>
          <a:p>
            <a:r>
              <a:rPr lang="en-US" sz="1200" dirty="0" smtClean="0"/>
              <a:t>	5. stop the robot 1 cycle before next run</a:t>
            </a:r>
          </a:p>
          <a:p>
            <a:r>
              <a:rPr lang="en-US" sz="1200" dirty="0" smtClean="0"/>
              <a:t>B: Program Terminates</a:t>
            </a:r>
            <a:endParaRPr lang="en-US" sz="1050" dirty="0"/>
          </a:p>
        </p:txBody>
      </p:sp>
      <p:pic>
        <p:nvPicPr>
          <p:cNvPr id="4098" name="Picture 2" descr="C:\Users\EpicFailure\Desktop\bsc2\Robotic Engineering 2 (ROS)\Report\images\odom_out_and_bac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05549" y="1554829"/>
            <a:ext cx="5115757" cy="4391025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</a:t>
            </a:r>
            <a:r>
              <a:rPr lang="fr-FR" dirty="0" smtClean="0"/>
              <a:t>  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484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idx="4294967295"/>
          </p:nvPr>
        </p:nvSpPr>
        <p:spPr>
          <a:xfrm>
            <a:off x="0" y="279400"/>
            <a:ext cx="7823200" cy="749300"/>
          </a:xfrm>
        </p:spPr>
        <p:txBody>
          <a:bodyPr>
            <a:noAutofit/>
          </a:bodyPr>
          <a:lstStyle/>
          <a:p>
            <a:r>
              <a:rPr lang="en-US" sz="3200" dirty="0" smtClean="0"/>
              <a:t>Goal 2 : Advanced Motion of Mobile Base</a:t>
            </a:r>
            <a:endParaRPr lang="fr-FR" sz="3200" dirty="0"/>
          </a:p>
        </p:txBody>
      </p:sp>
      <p:pic>
        <p:nvPicPr>
          <p:cNvPr id="4099" name="Picture 3" descr="C:\Users\EpicFailure\Desktop\bsc2\Robotic Engineering 2 (ROS)\Report\images\simple_robo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3763" y="1457325"/>
            <a:ext cx="8067675" cy="1706563"/>
          </a:xfrm>
          <a:prstGeom prst="rect">
            <a:avLst/>
          </a:prstGeom>
          <a:noFill/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FF0000"/>
                </a:solidFill>
              </a:rPr>
              <a:t>Motion control     </a:t>
            </a:r>
            <a:r>
              <a:rPr lang="fr-FR" dirty="0" smtClean="0"/>
              <a:t>Navigation &amp; </a:t>
            </a:r>
            <a:r>
              <a:rPr lang="fr-FR" dirty="0" err="1" smtClean="0"/>
              <a:t>Localization</a:t>
            </a:r>
            <a:r>
              <a:rPr lang="fr-FR" dirty="0" smtClean="0"/>
              <a:t>    Android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670791" y="3592513"/>
            <a:ext cx="8775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Turtlebot</a:t>
            </a:r>
            <a:r>
              <a:rPr lang="en-US" dirty="0" smtClean="0"/>
              <a:t> </a:t>
            </a:r>
            <a:r>
              <a:rPr lang="en-US" dirty="0" err="1" smtClean="0"/>
              <a:t>Odometry</a:t>
            </a:r>
            <a:r>
              <a:rPr lang="en-US" dirty="0" smtClean="0"/>
              <a:t> data we use to move the robot. While the </a:t>
            </a:r>
            <a:r>
              <a:rPr lang="en-US" b="1" dirty="0" smtClean="0"/>
              <a:t>/base link </a:t>
            </a:r>
            <a:r>
              <a:rPr lang="en-US" dirty="0" smtClean="0"/>
              <a:t>frame corresponds to a real physical part of Controlling a Mobile Base robot, the </a:t>
            </a:r>
            <a:r>
              <a:rPr lang="en-US" b="1" dirty="0" smtClean="0"/>
              <a:t>/</a:t>
            </a:r>
            <a:r>
              <a:rPr lang="en-US" b="1" dirty="0" err="1" smtClean="0"/>
              <a:t>odom</a:t>
            </a:r>
            <a:r>
              <a:rPr lang="en-US" b="1" dirty="0" smtClean="0"/>
              <a:t> </a:t>
            </a:r>
            <a:r>
              <a:rPr lang="en-US" dirty="0" smtClean="0"/>
              <a:t>frame is defined by the translations and rotations encapsulated in the </a:t>
            </a:r>
            <a:r>
              <a:rPr lang="en-US" dirty="0" err="1" smtClean="0"/>
              <a:t>odometry</a:t>
            </a:r>
            <a:r>
              <a:rPr lang="en-US" dirty="0" smtClean="0"/>
              <a:t> data.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5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TM02900769[[fn=Rétrospective]]</Template>
  <TotalTime>713</TotalTime>
  <Words>1104</Words>
  <Application>Microsoft Office PowerPoint</Application>
  <PresentationFormat>Personnalisé</PresentationFormat>
  <Paragraphs>226</Paragraphs>
  <Slides>26</Slides>
  <Notes>4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Century Schoolbook</vt:lpstr>
      <vt:lpstr>Wingdings 2</vt:lpstr>
      <vt:lpstr>HDOfficeLightV0</vt:lpstr>
      <vt:lpstr>1_HDOfficeLightV0</vt:lpstr>
      <vt:lpstr>View</vt:lpstr>
      <vt:lpstr>ROS-Turtlebot</vt:lpstr>
      <vt:lpstr>Introduction</vt:lpstr>
      <vt:lpstr>Contents</vt:lpstr>
      <vt:lpstr>Motion Control</vt:lpstr>
      <vt:lpstr>Levels of Motion Control</vt:lpstr>
      <vt:lpstr>Twisting and Turning with ROS</vt:lpstr>
      <vt:lpstr>Goal 1 : Basic Motion of Mobile Base</vt:lpstr>
      <vt:lpstr>Goal 2 : Advanced Motion of Mobile Base</vt:lpstr>
      <vt:lpstr>Goal 2 : Advanced Motion of Mobile Base</vt:lpstr>
      <vt:lpstr>Goal 3 : Navigating a Square using Twist+Odometry</vt:lpstr>
      <vt:lpstr>Navigation &amp; Localization</vt:lpstr>
      <vt:lpstr> Outline</vt:lpstr>
      <vt:lpstr>Sense - Plan - Act</vt:lpstr>
      <vt:lpstr>Mapping using SLAM</vt:lpstr>
      <vt:lpstr>Localizing Turtlebot using AMCL</vt:lpstr>
      <vt:lpstr>Putting Parts Together</vt:lpstr>
      <vt:lpstr>move_base to Reach the Goal </vt:lpstr>
      <vt:lpstr>ROS Navigation Stack</vt:lpstr>
      <vt:lpstr>Building the Map</vt:lpstr>
      <vt:lpstr>Autonomous Navigation</vt:lpstr>
      <vt:lpstr>Navigation Problems</vt:lpstr>
      <vt:lpstr>Android Control</vt:lpstr>
      <vt:lpstr>Pairing</vt:lpstr>
      <vt:lpstr>Android App </vt:lpstr>
      <vt:lpstr>Demonstration</vt:lpstr>
      <vt:lpstr>Conclusion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ROS-Turtlebot</dc:title>
  <dc:creator>Yanik</dc:creator>
  <cp:lastModifiedBy>Yanik</cp:lastModifiedBy>
  <cp:revision>60</cp:revision>
  <dcterms:created xsi:type="dcterms:W3CDTF">2015-05-17T20:22:10Z</dcterms:created>
  <dcterms:modified xsi:type="dcterms:W3CDTF">2015-05-18T12:52:44Z</dcterms:modified>
</cp:coreProperties>
</file>